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8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7"/>
  </p:notesMasterIdLst>
  <p:sldIdLst>
    <p:sldId id="256" r:id="rId2"/>
    <p:sldId id="269" r:id="rId3"/>
    <p:sldId id="257" r:id="rId4"/>
    <p:sldId id="258" r:id="rId5"/>
    <p:sldId id="259" r:id="rId6"/>
    <p:sldId id="284" r:id="rId7"/>
    <p:sldId id="260" r:id="rId8"/>
    <p:sldId id="263" r:id="rId9"/>
    <p:sldId id="262" r:id="rId10"/>
    <p:sldId id="266" r:id="rId11"/>
    <p:sldId id="267" r:id="rId12"/>
    <p:sldId id="271" r:id="rId13"/>
    <p:sldId id="278" r:id="rId14"/>
    <p:sldId id="272" r:id="rId15"/>
    <p:sldId id="274" r:id="rId16"/>
    <p:sldId id="273" r:id="rId17"/>
    <p:sldId id="283" r:id="rId18"/>
    <p:sldId id="276" r:id="rId19"/>
    <p:sldId id="277" r:id="rId20"/>
    <p:sldId id="279" r:id="rId21"/>
    <p:sldId id="280" r:id="rId22"/>
    <p:sldId id="281" r:id="rId23"/>
    <p:sldId id="282" r:id="rId24"/>
    <p:sldId id="265" r:id="rId25"/>
    <p:sldId id="270" r:id="rId26"/>
  </p:sldIdLst>
  <p:sldSz cx="14630400" cy="8229600"/>
  <p:notesSz cx="8229600" cy="14630400"/>
  <p:embeddedFontLst>
    <p:embeddedFont>
      <p:font typeface="Codec Pro" panose="00000600000000000000" pitchFamily="2" charset="0"/>
      <p:regular r:id="rId28"/>
    </p:embeddedFont>
    <p:embeddedFont>
      <p:font typeface="Open Sans" pitchFamily="2" charset="0"/>
      <p:bold r:id="rId29"/>
      <p:boldItalic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86998"/>
    <a:srgbClr val="5C5C5C"/>
    <a:srgbClr val="181818"/>
    <a:srgbClr val="959595"/>
    <a:srgbClr val="DFECE9"/>
    <a:srgbClr val="FDF1CB"/>
    <a:srgbClr val="5F9BCD"/>
    <a:srgbClr val="59A0B2"/>
    <a:srgbClr val="99BE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485" autoAdjust="0"/>
    <p:restoredTop sz="94610"/>
  </p:normalViewPr>
  <p:slideViewPr>
    <p:cSldViewPr snapToGrid="0" snapToObjects="1">
      <p:cViewPr varScale="1">
        <p:scale>
          <a:sx n="61" d="100"/>
          <a:sy n="61" d="100"/>
        </p:scale>
        <p:origin x="45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yed\Desktop\DA%20ASSIGNMENTS\Portfolio%202\Overall%20Analysi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yed\Desktop\DA%20ASSIGNMENTS\Portfolio%202\Deep%20Pivot%20Analysis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yed\Desktop\DA%20ASSIGNMENTS\Portfolio%202\Overall%20Analysis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yed\Desktop\DA%20ASSIGNMENTS\Portfolio%202\Overall%20Analysis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yed\Desktop\DA%20ASSIGNMENTS\Portfolio%202\Overall%20Analysis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yed\Desktop\DA%20ASSIGNMENTS\Portfolio%202\Overall%20Analysis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yed\Desktop\DA%20ASSIGNMENTS\Portfolio%202\Overall%20Analysis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yed\Desktop\DA%20ASSIGNMENTS\Portfolio%202\Overall%20Analysis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yed\Desktop\DA%20ASSIGNMENTS\Portfolio%202\Overall%20Analysis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1" i="0" u="none" strike="noStrike" kern="1200" baseline="0">
                <a:solidFill>
                  <a:schemeClr val="tx2"/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pPr>
            <a:r>
              <a:rPr lang="en-US" sz="2400">
                <a:latin typeface="Open Sans" pitchFamily="2" charset="0"/>
                <a:ea typeface="Open Sans" pitchFamily="2" charset="0"/>
                <a:cs typeface="Open Sans" pitchFamily="2" charset="0"/>
              </a:rPr>
              <a:t>Overall Churn rate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1" i="0" u="none" strike="noStrike" kern="1200" baseline="0">
              <a:solidFill>
                <a:schemeClr val="tx2"/>
              </a:solidFill>
              <a:latin typeface="Open Sans" pitchFamily="2" charset="0"/>
              <a:ea typeface="Open Sans" pitchFamily="2" charset="0"/>
              <a:cs typeface="Open Sans" pitchFamily="2" charset="0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Sheet1!$C$2</c:f>
              <c:strCache>
                <c:ptCount val="1"/>
                <c:pt idx="0">
                  <c:v>percentage</c:v>
                </c:pt>
              </c:strCache>
            </c:strRef>
          </c:tx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7849-4A3B-B6DF-1EA787B2A3D6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7849-4A3B-B6DF-1EA787B2A3D6}"/>
              </c:ext>
            </c:extLst>
          </c:dPt>
          <c:dLbls>
            <c:dLbl>
              <c:idx val="0"/>
              <c:layout>
                <c:manualLayout>
                  <c:x val="-0.15959278691802462"/>
                  <c:y val="-0.17617088651594784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4400" b="1" i="0" u="none" strike="noStrike" kern="1200" baseline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sz="4400" dirty="0"/>
                      <a:t>74 %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44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1-7849-4A3B-B6DF-1EA787B2A3D6}"/>
                </c:ext>
              </c:extLst>
            </c:dLbl>
            <c:dLbl>
              <c:idx val="1"/>
              <c:layout>
                <c:manualLayout>
                  <c:x val="0.1535293435244674"/>
                  <c:y val="0.18010587859069546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4400" b="1" i="0" u="none" strike="noStrike" kern="1200" baseline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sz="4400" dirty="0"/>
                      <a:t>26 %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44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3-7849-4A3B-B6DF-1EA787B2A3D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8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>
                  <a:solidFill>
                    <a:schemeClr val="tx2">
                      <a:lumMod val="35000"/>
                      <a:lumOff val="65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Sheet1!$A$3:$A$4</c:f>
              <c:strCache>
                <c:ptCount val="2"/>
                <c:pt idx="0">
                  <c:v>No</c:v>
                </c:pt>
                <c:pt idx="1">
                  <c:v>Yes</c:v>
                </c:pt>
              </c:strCache>
            </c:strRef>
          </c:cat>
          <c:val>
            <c:numRef>
              <c:f>Sheet1!$C$3:$C$4</c:f>
              <c:numCache>
                <c:formatCode>General</c:formatCode>
                <c:ptCount val="2"/>
                <c:pt idx="0">
                  <c:v>73.42</c:v>
                </c:pt>
                <c:pt idx="1">
                  <c:v>26.58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7849-4A3B-B6DF-1EA787B2A3D6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[Deep Pivot Analysis.xlsx]Sheet8!PivotTable9</c:name>
    <c:fmtId val="6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0" i="0" u="none" strike="noStrike" kern="1200" spc="0" baseline="0">
                <a:solidFill>
                  <a:sysClr val="windowText" lastClr="000000"/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pPr>
            <a:r>
              <a:rPr lang="en-US" sz="2000" dirty="0">
                <a:latin typeface="Open Sans" pitchFamily="2" charset="0"/>
                <a:ea typeface="Open Sans" pitchFamily="2" charset="0"/>
                <a:cs typeface="Open Sans" pitchFamily="2" charset="0"/>
              </a:rPr>
              <a:t>Average of Monthly Charges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spc="0" baseline="0">
              <a:solidFill>
                <a:sysClr val="windowText" lastClr="000000"/>
              </a:solidFill>
              <a:latin typeface="Open Sans" pitchFamily="2" charset="0"/>
              <a:ea typeface="Open Sans" pitchFamily="2" charset="0"/>
              <a:cs typeface="Open Sans" pitchFamily="2" charset="0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Sheet8!$B$3:$B$4</c:f>
              <c:strCache>
                <c:ptCount val="1"/>
                <c:pt idx="0">
                  <c:v>DSL</c:v>
                </c:pt>
              </c:strCache>
            </c:strRef>
          </c:tx>
          <c:spPr>
            <a:solidFill>
              <a:srgbClr val="186998"/>
            </a:solidFill>
            <a:ln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r>
                      <a:rPr lang="en-US" dirty="0"/>
                      <a:t>46</a:t>
                    </a:r>
                    <a:r>
                      <a:rPr lang="en-US" baseline="0" dirty="0"/>
                      <a:t> </a:t>
                    </a:r>
                    <a:r>
                      <a:rPr lang="en-US" dirty="0"/>
                      <a:t>$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0-17CD-4664-ACB5-E670671F9622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r>
                      <a:rPr lang="en-US" dirty="0"/>
                      <a:t>63 $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3-17CD-4664-ACB5-E670671F9622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r>
                      <a:rPr lang="en-US" dirty="0"/>
                      <a:t>67 $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6-17CD-4664-ACB5-E670671F962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800" b="1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Sheet8!$A$5:$A$8</c:f>
              <c:strCache>
                <c:ptCount val="3"/>
                <c:pt idx="0">
                  <c:v>Month-to-month</c:v>
                </c:pt>
                <c:pt idx="1">
                  <c:v>One year</c:v>
                </c:pt>
                <c:pt idx="2">
                  <c:v>Two year</c:v>
                </c:pt>
              </c:strCache>
            </c:strRef>
          </c:cat>
          <c:val>
            <c:numRef>
              <c:f>Sheet8!$B$5:$B$8</c:f>
              <c:numCache>
                <c:formatCode>0.00</c:formatCode>
                <c:ptCount val="3"/>
                <c:pt idx="0">
                  <c:v>46.617385786802032</c:v>
                </c:pt>
                <c:pt idx="1">
                  <c:v>63.325471698113205</c:v>
                </c:pt>
                <c:pt idx="2">
                  <c:v>67.141666666666666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33D-4ECA-80D5-149BBDB22B9A}"/>
            </c:ext>
          </c:extLst>
        </c:ser>
        <c:ser>
          <c:idx val="1"/>
          <c:order val="1"/>
          <c:tx>
            <c:strRef>
              <c:f>Sheet8!$C$3:$C$4</c:f>
              <c:strCache>
                <c:ptCount val="1"/>
                <c:pt idx="0">
                  <c:v>Fiber optic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r>
                      <a:rPr lang="en-US" dirty="0"/>
                      <a:t>86 $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1-17CD-4664-ACB5-E670671F9622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r>
                      <a:rPr lang="en-US" dirty="0"/>
                      <a:t>101 $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4-17CD-4664-ACB5-E670671F9622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r>
                      <a:rPr lang="en-US" dirty="0"/>
                      <a:t>104 $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7-17CD-4664-ACB5-E670671F962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1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Sheet8!$A$5:$A$8</c:f>
              <c:strCache>
                <c:ptCount val="3"/>
                <c:pt idx="0">
                  <c:v>Month-to-month</c:v>
                </c:pt>
                <c:pt idx="1">
                  <c:v>One year</c:v>
                </c:pt>
                <c:pt idx="2">
                  <c:v>Two year</c:v>
                </c:pt>
              </c:strCache>
            </c:strRef>
          </c:cat>
          <c:val>
            <c:numRef>
              <c:f>Sheet8!$C$5:$C$8</c:f>
              <c:numCache>
                <c:formatCode>0.00</c:formatCode>
                <c:ptCount val="3"/>
                <c:pt idx="0">
                  <c:v>86.473321858864139</c:v>
                </c:pt>
                <c:pt idx="1">
                  <c:v>101.6533653846154</c:v>
                </c:pt>
                <c:pt idx="2">
                  <c:v>104.71290322580644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33D-4ECA-80D5-149BBDB22B9A}"/>
            </c:ext>
          </c:extLst>
        </c:ser>
        <c:ser>
          <c:idx val="2"/>
          <c:order val="2"/>
          <c:tx>
            <c:strRef>
              <c:f>Sheet8!$D$3:$D$4</c:f>
              <c:strCache>
                <c:ptCount val="1"/>
                <c:pt idx="0">
                  <c:v>No Internet 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r>
                      <a:rPr lang="en-US" dirty="0"/>
                      <a:t>20 $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2-17CD-4664-ACB5-E670671F9622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r>
                      <a:rPr lang="en-US" dirty="0"/>
                      <a:t>21 $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5-17CD-4664-ACB5-E670671F9622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r>
                      <a:rPr lang="en-US" dirty="0"/>
                      <a:t>22 $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8-17CD-4664-ACB5-E670671F962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1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Sheet8!$A$5:$A$8</c:f>
              <c:strCache>
                <c:ptCount val="3"/>
                <c:pt idx="0">
                  <c:v>Month-to-month</c:v>
                </c:pt>
                <c:pt idx="1">
                  <c:v>One year</c:v>
                </c:pt>
                <c:pt idx="2">
                  <c:v>Two year</c:v>
                </c:pt>
              </c:strCache>
            </c:strRef>
          </c:cat>
          <c:val>
            <c:numRef>
              <c:f>Sheet8!$D$5:$D$8</c:f>
              <c:numCache>
                <c:formatCode>0.00</c:formatCode>
                <c:ptCount val="3"/>
                <c:pt idx="0">
                  <c:v>20.180303030303026</c:v>
                </c:pt>
                <c:pt idx="1">
                  <c:v>21.138888888888893</c:v>
                </c:pt>
                <c:pt idx="2">
                  <c:v>22.7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33D-4ECA-80D5-149BBDB22B9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611279200"/>
        <c:axId val="611298400"/>
      </c:barChart>
      <c:catAx>
        <c:axId val="6112792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ysClr val="windowText" lastClr="000000"/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pPr>
            <a:endParaRPr lang="en-US"/>
          </a:p>
        </c:txPr>
        <c:crossAx val="611298400"/>
        <c:crosses val="autoZero"/>
        <c:auto val="1"/>
        <c:lblAlgn val="ctr"/>
        <c:lblOffset val="100"/>
        <c:noMultiLvlLbl val="0"/>
      </c:catAx>
      <c:valAx>
        <c:axId val="6112984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1127920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ysClr val="windowText" lastClr="000000"/>
              </a:solidFill>
              <a:latin typeface="Open Sans" pitchFamily="2" charset="0"/>
              <a:ea typeface="Open Sans" pitchFamily="2" charset="0"/>
              <a:cs typeface="Open Sans" pitchFamily="2" charset="0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solidFill>
        <a:schemeClr val="tx1"/>
      </a:solidFill>
    </a:ln>
    <a:effectLst/>
  </c:spPr>
  <c:txPr>
    <a:bodyPr/>
    <a:lstStyle/>
    <a:p>
      <a:pPr>
        <a:defRPr>
          <a:solidFill>
            <a:sysClr val="windowText" lastClr="000000"/>
          </a:solidFill>
        </a:defRPr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pivotSource>
    <c:name>[Overall Analysis.xlsx]Sheet2!PivotTable17</c:name>
    <c:fmtId val="11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pPr>
            <a:r>
              <a:rPr lang="en-US" sz="1800" b="1">
                <a:latin typeface="Open Sans" pitchFamily="2" charset="0"/>
                <a:ea typeface="Open Sans" pitchFamily="2" charset="0"/>
                <a:cs typeface="Open Sans" pitchFamily="2" charset="0"/>
              </a:rPr>
              <a:t>Churned</a:t>
            </a:r>
            <a:r>
              <a:rPr lang="en-US" sz="1800" b="1" baseline="0"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lang="en-US" sz="1800" b="1">
                <a:latin typeface="Open Sans" pitchFamily="2" charset="0"/>
                <a:ea typeface="Open Sans" pitchFamily="2" charset="0"/>
                <a:cs typeface="Open Sans" pitchFamily="2" charset="0"/>
              </a:rPr>
              <a:t>customers by PaymentMethod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Sheet2!$B$3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rgbClr val="186998"/>
            </a:solidFill>
            <a:ln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r>
                      <a:rPr lang="en-US" dirty="0"/>
                      <a:t>12%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0-564D-48DD-A545-AE192C8288EC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r>
                      <a:rPr lang="en-US" dirty="0"/>
                      <a:t>13%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1-564D-48DD-A545-AE192C8288EC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r>
                      <a:rPr lang="en-US" dirty="0"/>
                      <a:t>15%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2-564D-48DD-A545-AE192C8288EC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r>
                      <a:rPr lang="en-US" dirty="0"/>
                      <a:t>58%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3-564D-48DD-A545-AE192C8288E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Sheet2!$A$4:$A$7</c:f>
              <c:strCache>
                <c:ptCount val="4"/>
                <c:pt idx="0">
                  <c:v>Credit card (automatic)</c:v>
                </c:pt>
                <c:pt idx="1">
                  <c:v>Bank transfer (automatic)</c:v>
                </c:pt>
                <c:pt idx="2">
                  <c:v>Mailed check</c:v>
                </c:pt>
                <c:pt idx="3">
                  <c:v>Electronic check</c:v>
                </c:pt>
              </c:strCache>
            </c:strRef>
          </c:cat>
          <c:val>
            <c:numRef>
              <c:f>Sheet2!$B$4:$B$7</c:f>
              <c:numCache>
                <c:formatCode>General</c:formatCode>
                <c:ptCount val="4"/>
                <c:pt idx="0">
                  <c:v>232</c:v>
                </c:pt>
                <c:pt idx="1">
                  <c:v>258</c:v>
                </c:pt>
                <c:pt idx="2">
                  <c:v>308</c:v>
                </c:pt>
                <c:pt idx="3">
                  <c:v>1071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41A-4B38-870D-22C07CB6D86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2103770576"/>
        <c:axId val="2103772016"/>
      </c:barChart>
      <c:catAx>
        <c:axId val="210377057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pPr>
            <a:endParaRPr lang="en-US"/>
          </a:p>
        </c:txPr>
        <c:crossAx val="2103772016"/>
        <c:crosses val="autoZero"/>
        <c:auto val="1"/>
        <c:lblAlgn val="ctr"/>
        <c:lblOffset val="100"/>
        <c:noMultiLvlLbl val="0"/>
      </c:catAx>
      <c:valAx>
        <c:axId val="210377201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037705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pPr>
            <a:r>
              <a:rPr lang="en-US" b="1">
                <a:latin typeface="Open Sans" pitchFamily="2" charset="0"/>
                <a:ea typeface="Open Sans" pitchFamily="2" charset="0"/>
                <a:cs typeface="Open Sans" pitchFamily="2" charset="0"/>
              </a:rPr>
              <a:t>Online security vs Churn rate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Sheet1!$D$69</c:f>
              <c:strCache>
                <c:ptCount val="1"/>
                <c:pt idx="0">
                  <c:v>churn_rate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EA51-4193-8AF9-F934ACF8A025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EA51-4193-8AF9-F934ACF8A025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EA51-4193-8AF9-F934ACF8A025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r>
                      <a:rPr lang="en-US"/>
                      <a:t>41%</a:t>
                    </a:r>
                    <a:endParaRPr lang="en-US" dirty="0"/>
                  </a:p>
                </c:rich>
              </c:tx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1-EA51-4193-8AF9-F934ACF8A025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r>
                      <a:rPr lang="en-US"/>
                      <a:t>14%</a:t>
                    </a:r>
                    <a:endParaRPr lang="en-US" dirty="0"/>
                  </a:p>
                </c:rich>
              </c:tx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3-EA51-4193-8AF9-F934ACF8A025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r>
                      <a:rPr lang="en-US"/>
                      <a:t>7%</a:t>
                    </a:r>
                    <a:endParaRPr lang="en-US" dirty="0"/>
                  </a:p>
                </c:rich>
              </c:tx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5-EA51-4193-8AF9-F934ACF8A02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Sheet1!$A$70:$A$72</c:f>
              <c:strCache>
                <c:ptCount val="3"/>
                <c:pt idx="0">
                  <c:v>No</c:v>
                </c:pt>
                <c:pt idx="1">
                  <c:v>Yes</c:v>
                </c:pt>
                <c:pt idx="2">
                  <c:v>No internet service</c:v>
                </c:pt>
              </c:strCache>
            </c:strRef>
          </c:cat>
          <c:val>
            <c:numRef>
              <c:f>Sheet1!$D$70:$D$72</c:f>
              <c:numCache>
                <c:formatCode>General</c:formatCode>
                <c:ptCount val="3"/>
                <c:pt idx="0">
                  <c:v>41.78</c:v>
                </c:pt>
                <c:pt idx="1">
                  <c:v>14.64</c:v>
                </c:pt>
                <c:pt idx="2">
                  <c:v>7.43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EA51-4193-8AF9-F934ACF8A025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pPr>
            <a:r>
              <a:rPr lang="en-US" b="1">
                <a:latin typeface="Open Sans" pitchFamily="2" charset="0"/>
                <a:ea typeface="Open Sans" pitchFamily="2" charset="0"/>
                <a:cs typeface="Open Sans" pitchFamily="2" charset="0"/>
              </a:rPr>
              <a:t>Device protection</a:t>
            </a:r>
            <a:r>
              <a:rPr lang="en-US" b="1" baseline="0">
                <a:latin typeface="Open Sans" pitchFamily="2" charset="0"/>
                <a:ea typeface="Open Sans" pitchFamily="2" charset="0"/>
                <a:cs typeface="Open Sans" pitchFamily="2" charset="0"/>
              </a:rPr>
              <a:t> vs </a:t>
            </a:r>
            <a:r>
              <a:rPr lang="en-US" b="1">
                <a:latin typeface="Open Sans" pitchFamily="2" charset="0"/>
                <a:ea typeface="Open Sans" pitchFamily="2" charset="0"/>
                <a:cs typeface="Open Sans" pitchFamily="2" charset="0"/>
              </a:rPr>
              <a:t>churn rate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Sheet1!$D$91</c:f>
              <c:strCache>
                <c:ptCount val="1"/>
                <c:pt idx="0">
                  <c:v>churn_rate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91F7-4BFA-8CE5-FB904519F430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91F7-4BFA-8CE5-FB904519F430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91F7-4BFA-8CE5-FB904519F430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r>
                      <a:rPr lang="en-US"/>
                      <a:t>39%</a:t>
                    </a:r>
                    <a:endParaRPr lang="en-US" dirty="0"/>
                  </a:p>
                </c:rich>
              </c:tx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1-91F7-4BFA-8CE5-FB904519F430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r>
                      <a:rPr lang="en-US"/>
                      <a:t>22%</a:t>
                    </a:r>
                    <a:endParaRPr lang="en-US" dirty="0"/>
                  </a:p>
                </c:rich>
              </c:tx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3-91F7-4BFA-8CE5-FB904519F430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r>
                      <a:rPr lang="en-US"/>
                      <a:t>7%</a:t>
                    </a:r>
                    <a:endParaRPr lang="en-US" dirty="0"/>
                  </a:p>
                </c:rich>
              </c:tx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5-91F7-4BFA-8CE5-FB904519F43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Sheet1!$A$92:$A$94</c:f>
              <c:strCache>
                <c:ptCount val="3"/>
                <c:pt idx="0">
                  <c:v>No</c:v>
                </c:pt>
                <c:pt idx="1">
                  <c:v>Yes</c:v>
                </c:pt>
                <c:pt idx="2">
                  <c:v>No internet service</c:v>
                </c:pt>
              </c:strCache>
            </c:strRef>
          </c:cat>
          <c:val>
            <c:numRef>
              <c:f>Sheet1!$D$92:$D$94</c:f>
              <c:numCache>
                <c:formatCode>General</c:formatCode>
                <c:ptCount val="3"/>
                <c:pt idx="0">
                  <c:v>39.14</c:v>
                </c:pt>
                <c:pt idx="1">
                  <c:v>22.54</c:v>
                </c:pt>
                <c:pt idx="2">
                  <c:v>7.43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91F7-4BFA-8CE5-FB904519F430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pPr>
            <a:r>
              <a:rPr lang="en-US" b="1">
                <a:latin typeface="Open Sans" pitchFamily="2" charset="0"/>
                <a:ea typeface="Open Sans" pitchFamily="2" charset="0"/>
                <a:cs typeface="Open Sans" pitchFamily="2" charset="0"/>
              </a:rPr>
              <a:t>Streaming tv vs churn</a:t>
            </a:r>
            <a:r>
              <a:rPr lang="en-US" b="1" baseline="0"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lang="en-US" b="1">
                <a:latin typeface="Open Sans" pitchFamily="2" charset="0"/>
                <a:ea typeface="Open Sans" pitchFamily="2" charset="0"/>
                <a:cs typeface="Open Sans" pitchFamily="2" charset="0"/>
              </a:rPr>
              <a:t>rate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Sheet1!$D$111</c:f>
              <c:strCache>
                <c:ptCount val="1"/>
                <c:pt idx="0">
                  <c:v>churn_rate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4A77-4B2C-8BAA-E6BC3D1F4C40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4A77-4B2C-8BAA-E6BC3D1F4C40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4A77-4B2C-8BAA-E6BC3D1F4C40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r>
                      <a:rPr lang="en-US"/>
                      <a:t>33%</a:t>
                    </a:r>
                    <a:endParaRPr lang="en-US" dirty="0"/>
                  </a:p>
                </c:rich>
              </c:tx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1-4A77-4B2C-8BAA-E6BC3D1F4C40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r>
                      <a:rPr lang="en-US"/>
                      <a:t>30%</a:t>
                    </a:r>
                    <a:endParaRPr lang="en-US" dirty="0"/>
                  </a:p>
                </c:rich>
              </c:tx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3-4A77-4B2C-8BAA-E6BC3D1F4C40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r>
                      <a:rPr lang="en-US"/>
                      <a:t>7%</a:t>
                    </a:r>
                    <a:endParaRPr lang="en-US" dirty="0"/>
                  </a:p>
                </c:rich>
              </c:tx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5-4A77-4B2C-8BAA-E6BC3D1F4C4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Sheet1!$A$112:$A$114</c:f>
              <c:strCache>
                <c:ptCount val="3"/>
                <c:pt idx="0">
                  <c:v>No</c:v>
                </c:pt>
                <c:pt idx="1">
                  <c:v>Yes</c:v>
                </c:pt>
                <c:pt idx="2">
                  <c:v>No internet service</c:v>
                </c:pt>
              </c:strCache>
            </c:strRef>
          </c:cat>
          <c:val>
            <c:numRef>
              <c:f>Sheet1!$D$112:$D$114</c:f>
              <c:numCache>
                <c:formatCode>General</c:formatCode>
                <c:ptCount val="3"/>
                <c:pt idx="0">
                  <c:v>33.54</c:v>
                </c:pt>
                <c:pt idx="1">
                  <c:v>30.11</c:v>
                </c:pt>
                <c:pt idx="2">
                  <c:v>7.43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4A77-4B2C-8BAA-E6BC3D1F4C40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pPr>
            <a:r>
              <a:rPr lang="en-US" b="1">
                <a:latin typeface="Open Sans" pitchFamily="2" charset="0"/>
                <a:ea typeface="Open Sans" pitchFamily="2" charset="0"/>
                <a:cs typeface="Open Sans" pitchFamily="2" charset="0"/>
              </a:rPr>
              <a:t>Online backup vs Churn</a:t>
            </a:r>
            <a:r>
              <a:rPr lang="en-US" b="1" baseline="0"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lang="en-US" b="1">
                <a:latin typeface="Open Sans" pitchFamily="2" charset="0"/>
                <a:ea typeface="Open Sans" pitchFamily="2" charset="0"/>
                <a:cs typeface="Open Sans" pitchFamily="2" charset="0"/>
              </a:rPr>
              <a:t>rate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Sheet1!$D$80</c:f>
              <c:strCache>
                <c:ptCount val="1"/>
                <c:pt idx="0">
                  <c:v>churn_rate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D5DC-4E4F-9AB5-A23568FE3BAF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D5DC-4E4F-9AB5-A23568FE3BAF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D5DC-4E4F-9AB5-A23568FE3BAF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r>
                      <a:rPr lang="en-US"/>
                      <a:t>40%</a:t>
                    </a:r>
                    <a:endParaRPr lang="en-US" dirty="0"/>
                  </a:p>
                </c:rich>
              </c:tx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1-D5DC-4E4F-9AB5-A23568FE3BAF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r>
                      <a:rPr lang="en-US"/>
                      <a:t>21%</a:t>
                    </a:r>
                    <a:endParaRPr lang="en-US" dirty="0"/>
                  </a:p>
                </c:rich>
              </c:tx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3-D5DC-4E4F-9AB5-A23568FE3BAF}"/>
                </c:ext>
              </c:extLst>
            </c:dLbl>
            <c:dLbl>
              <c:idx val="2"/>
              <c:layout>
                <c:manualLayout>
                  <c:x val="6.8019484974408878E-2"/>
                  <c:y val="0.14463277144667924"/>
                </c:manualLayout>
              </c:layout>
              <c:tx>
                <c:rich>
                  <a:bodyPr/>
                  <a:lstStyle/>
                  <a:p>
                    <a:r>
                      <a:rPr lang="en-US" dirty="0"/>
                      <a:t>7%</a:t>
                    </a:r>
                  </a:p>
                </c:rich>
              </c:tx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7.3631447323492777E-2"/>
                      <c:h val="9.7653331713348709E-2"/>
                    </c:manualLayout>
                  </c15:layout>
                  <c15:showDataLabelsRange val="0"/>
                </c:ext>
                <c:ext xmlns:c16="http://schemas.microsoft.com/office/drawing/2014/chart" uri="{C3380CC4-5D6E-409C-BE32-E72D297353CC}">
                  <c16:uniqueId val="{00000005-D5DC-4E4F-9AB5-A23568FE3BA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Sheet1!$A$81:$A$83</c:f>
              <c:strCache>
                <c:ptCount val="3"/>
                <c:pt idx="0">
                  <c:v>No</c:v>
                </c:pt>
                <c:pt idx="1">
                  <c:v>Yes</c:v>
                </c:pt>
                <c:pt idx="2">
                  <c:v>No internet service</c:v>
                </c:pt>
              </c:strCache>
            </c:strRef>
          </c:cat>
          <c:val>
            <c:numRef>
              <c:f>Sheet1!$D$81:$D$83</c:f>
              <c:numCache>
                <c:formatCode>General</c:formatCode>
                <c:ptCount val="3"/>
                <c:pt idx="0">
                  <c:v>39.94</c:v>
                </c:pt>
                <c:pt idx="1">
                  <c:v>21.57</c:v>
                </c:pt>
                <c:pt idx="2">
                  <c:v>7.43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D5DC-4E4F-9AB5-A23568FE3BAF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pPr>
            <a:r>
              <a:rPr lang="en-US" b="1">
                <a:latin typeface="Open Sans" pitchFamily="2" charset="0"/>
                <a:ea typeface="Open Sans" pitchFamily="2" charset="0"/>
                <a:cs typeface="Open Sans" pitchFamily="2" charset="0"/>
              </a:rPr>
              <a:t>Techsupport vs Churn</a:t>
            </a:r>
            <a:r>
              <a:rPr lang="en-US" b="1" baseline="0"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lang="en-US" b="1">
                <a:latin typeface="Open Sans" pitchFamily="2" charset="0"/>
                <a:ea typeface="Open Sans" pitchFamily="2" charset="0"/>
                <a:cs typeface="Open Sans" pitchFamily="2" charset="0"/>
              </a:rPr>
              <a:t>rate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Sheet1!$D$100</c:f>
              <c:strCache>
                <c:ptCount val="1"/>
                <c:pt idx="0">
                  <c:v>churn_rate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F7EB-4134-8E12-07F979AA3EFA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F7EB-4134-8E12-07F979AA3EFA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F7EB-4134-8E12-07F979AA3EFA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r>
                      <a:rPr lang="en-US"/>
                      <a:t>41%</a:t>
                    </a:r>
                    <a:endParaRPr lang="en-US" dirty="0"/>
                  </a:p>
                </c:rich>
              </c:tx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1-F7EB-4134-8E12-07F979AA3EFA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r>
                      <a:rPr lang="en-US"/>
                      <a:t>15%</a:t>
                    </a:r>
                    <a:endParaRPr lang="en-US" dirty="0"/>
                  </a:p>
                </c:rich>
              </c:tx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3-F7EB-4134-8E12-07F979AA3EFA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r>
                      <a:rPr lang="en-US"/>
                      <a:t>7%</a:t>
                    </a:r>
                    <a:endParaRPr lang="en-US" dirty="0"/>
                  </a:p>
                </c:rich>
              </c:tx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5-F7EB-4134-8E12-07F979AA3EFA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Sheet1!$A$101:$A$103</c:f>
              <c:strCache>
                <c:ptCount val="3"/>
                <c:pt idx="0">
                  <c:v>No</c:v>
                </c:pt>
                <c:pt idx="1">
                  <c:v>Yes</c:v>
                </c:pt>
                <c:pt idx="2">
                  <c:v>No internet service</c:v>
                </c:pt>
              </c:strCache>
            </c:strRef>
          </c:cat>
          <c:val>
            <c:numRef>
              <c:f>Sheet1!$D$101:$D$103</c:f>
              <c:numCache>
                <c:formatCode>General</c:formatCode>
                <c:ptCount val="3"/>
                <c:pt idx="0">
                  <c:v>41.65</c:v>
                </c:pt>
                <c:pt idx="1">
                  <c:v>15.2</c:v>
                </c:pt>
                <c:pt idx="2">
                  <c:v>7.43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F7EB-4134-8E12-07F979AA3EFA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pPr>
            <a:r>
              <a:rPr lang="en-US" b="1" dirty="0">
                <a:latin typeface="Open Sans" pitchFamily="2" charset="0"/>
                <a:ea typeface="Open Sans" pitchFamily="2" charset="0"/>
                <a:cs typeface="Open Sans" pitchFamily="2" charset="0"/>
              </a:rPr>
              <a:t>Streaming movies vs churn</a:t>
            </a:r>
            <a:r>
              <a:rPr lang="en-US" b="1" baseline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lang="en-US" b="1" dirty="0">
                <a:latin typeface="Open Sans" pitchFamily="2" charset="0"/>
                <a:ea typeface="Open Sans" pitchFamily="2" charset="0"/>
                <a:cs typeface="Open Sans" pitchFamily="2" charset="0"/>
              </a:rPr>
              <a:t>rate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Sheet1!$D$123</c:f>
              <c:strCache>
                <c:ptCount val="1"/>
                <c:pt idx="0">
                  <c:v>churn_rate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B50B-4418-A301-52BB63021DFD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B50B-4418-A301-52BB63021DFD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B50B-4418-A301-52BB63021DFD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r>
                      <a:rPr lang="en-US"/>
                      <a:t>33%</a:t>
                    </a:r>
                    <a:endParaRPr lang="en-US" dirty="0"/>
                  </a:p>
                </c:rich>
              </c:tx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1-B50B-4418-A301-52BB63021DFD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r>
                      <a:rPr lang="en-US"/>
                      <a:t>29%</a:t>
                    </a:r>
                    <a:endParaRPr lang="en-US" dirty="0"/>
                  </a:p>
                </c:rich>
              </c:tx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3-B50B-4418-A301-52BB63021DFD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r>
                      <a:rPr lang="en-US" dirty="0"/>
                      <a:t>7%</a:t>
                    </a:r>
                  </a:p>
                </c:rich>
              </c:tx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5-B50B-4418-A301-52BB63021DFD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Sheet1!$A$124:$A$126</c:f>
              <c:strCache>
                <c:ptCount val="3"/>
                <c:pt idx="0">
                  <c:v>No</c:v>
                </c:pt>
                <c:pt idx="1">
                  <c:v>Yes</c:v>
                </c:pt>
                <c:pt idx="2">
                  <c:v>No internet service</c:v>
                </c:pt>
              </c:strCache>
            </c:strRef>
          </c:cat>
          <c:val>
            <c:numRef>
              <c:f>Sheet1!$D$124:$D$126</c:f>
              <c:numCache>
                <c:formatCode>General</c:formatCode>
                <c:ptCount val="3"/>
                <c:pt idx="0">
                  <c:v>33.729999999999997</c:v>
                </c:pt>
                <c:pt idx="1">
                  <c:v>29.95</c:v>
                </c:pt>
                <c:pt idx="2">
                  <c:v>7.43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B50B-4418-A301-52BB63021DFD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900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2"/>
    </cs:fontRef>
    <cs:defRPr sz="900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900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160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900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900" kern="1200"/>
  </cs:valueAxis>
  <cs:wall>
    <cs:lnRef idx="0"/>
    <cs:fillRef idx="0"/>
    <cs:effectRef idx="0"/>
    <cs:fontRef idx="minor">
      <a:schemeClr val="tx2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872061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B85C48-1BBA-D81A-61E4-AB0C3B1496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3BDBC6C-D464-94EB-CB73-C8F3EB0C15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EFD127A-645E-6F3C-CD81-DE5BB72CDF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BF2A89-245E-DD55-1501-7FBAF19C2CE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5091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D52181-DB74-8E7E-634B-5A48AC7212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6630158-FB1B-6B40-7FA5-8BFE947BAB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3BBA1BF-CDBF-CBF0-0F98-2D201B6BEE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583437-C98B-1452-387F-0CEDAB481C3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48371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1E0749-7517-26DE-E195-D9E46DFBFA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71809AE-C593-205D-07B8-E9759A0764B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567DFC5-86DC-2493-A3C9-9B9B5ED462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E49249-A402-883C-E23A-AFB010D1796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8556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50C935-A173-8095-F69D-01D87C208F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0AEC82-C82A-5EC1-6860-9685E31B76E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4F78AE4-EC67-0697-CDBB-B7CD675977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2D5C36-5ECF-3DDB-C353-FFBCE2D3AD4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0827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A5743D-89FB-F576-CDDA-7D12DB4B46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51F26B3-8FDE-34DE-9C17-F6F336C1A3A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5022B72-1A22-3854-09E5-ACFAA0508D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930F41-4B72-56D9-02BB-EE0AA88759E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588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B6E3BF-2753-4E18-362E-4B7730B4ED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5AB7EF1-06EA-3688-B77F-E9FB545AA0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2346E98-6209-FFED-976D-BE842630AD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0989B1-B9A1-CEFE-98E9-8774DF4F55B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2029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52738A-9C08-B5B8-8046-24AED343CE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A8D5FBD-A1EE-FEF8-30FF-224A1619CA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5CC82A6-047B-3235-C255-2FCDF95645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B6A552-0513-2FB3-7C0C-2603534542E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246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5B2D5B-F70E-D374-E73C-E251F9145C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A16E6C6-E50D-231B-C8DE-4FF4126996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B757AEA-B589-ACF7-5884-EE4DDBBD9B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B33F36-B06B-F5A3-DBAA-AEDD9C33D12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355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2DD027-BBEA-2CB8-A876-9AFBD8BC93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5BAC1E7-1F36-52AD-3188-46B175E630E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5452DE1-9CEA-5352-0EA7-2CF0F89101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E83464-4FFE-8CDF-4F28-79EE631EC3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63018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1FDF35-C162-D1A8-DE7E-354A2BA957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E38E726-D0E1-2B9C-3830-A520B8200D6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F83A31F-4E44-51E6-8981-EE85A00ABC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F70D55-C3CB-239D-A4B9-5636AEC9044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050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CC1920-D68A-61C2-83A7-CCD6D25951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D80AF91-0F11-7F3F-88EE-831FCD300AD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61C7A6F-E820-931B-3D94-6045BD667B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296196-C35C-794D-C78D-7B8B73647B9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25612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91A85A-BD92-02C8-4503-7D9182DB13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E280C1D-44CF-0BC2-8451-F36E28E512B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ECA8ECE-07B1-D971-B889-0F0CD5A603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19467B-87FD-C24B-89D7-1A7F3F08E98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26233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B93D0B-A7AD-E46D-538E-F98FDAAD8A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23796EF-92FD-EE62-EB68-40CEAF15B3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50AAC93-C5F3-8F4F-85F4-BA6B1AB612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222536-F27C-BD05-46E7-03E3486BCC2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48787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1459FE-C49C-DCDB-F7F7-BA86F1A667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A16EA8B-03E8-0321-0397-FEEC06B58B7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D35743C-5C6C-2CF7-1A7C-BF1985E03D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7C2F54-A776-4460-53FD-FC9567732D4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93932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29A852-5365-3A95-881F-C94228EDF2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C9986E2-391C-1C17-D9EB-F40365619DC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2918886-FB54-4AF9-4681-EE378D7290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B40615-F57B-DC6A-A326-4700567C522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5444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0E5B7A-A415-AB7A-FD94-E7026F25FE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3BC9491-C0DD-9452-4294-B0029597C1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39DDD6E-6262-9F7B-3786-D84DE73BFE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A52B16-781F-CB1F-2FBA-6977E9A9C6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2053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7" Type="http://schemas.openxmlformats.org/officeDocument/2006/relationships/chart" Target="../charts/chart9.xml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10.xml"/><Relationship Id="rId6" Type="http://schemas.openxmlformats.org/officeDocument/2006/relationships/chart" Target="../charts/chart8.xml"/><Relationship Id="rId5" Type="http://schemas.openxmlformats.org/officeDocument/2006/relationships/chart" Target="../charts/chart7.xml"/><Relationship Id="rId4" Type="http://schemas.openxmlformats.org/officeDocument/2006/relationships/chart" Target="../charts/char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12" Type="http://schemas.openxmlformats.org/officeDocument/2006/relationships/image" Target="../media/image42.sv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6.sv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0" Type="http://schemas.openxmlformats.org/officeDocument/2006/relationships/image" Target="../media/image40.svg"/><Relationship Id="rId4" Type="http://schemas.openxmlformats.org/officeDocument/2006/relationships/image" Target="../media/image34.svg"/><Relationship Id="rId9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beatafaron/telco-customer-churn-realistic-customer-feedback?select=telco_churn_with_all_feedback.csv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455479"/>
            <a:ext cx="7556421" cy="33845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00" dirty="0">
                <a:solidFill>
                  <a:srgbClr val="272D45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Churn Diagnosis &amp; Retention Strategy for Telecommunications Services</a:t>
            </a:r>
            <a:endParaRPr lang="en-US" sz="440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280190" y="4985147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600" dirty="0">
                <a:solidFill>
                  <a:srgbClr val="2C3249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A data driven analysis of why customers leave and how to prevent It.</a:t>
            </a:r>
            <a:endParaRPr lang="en-US" sz="160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B0724C5-8A15-E689-08C0-C39934701B4C}"/>
              </a:ext>
            </a:extLst>
          </p:cNvPr>
          <p:cNvSpPr/>
          <p:nvPr/>
        </p:nvSpPr>
        <p:spPr>
          <a:xfrm>
            <a:off x="12643945" y="7756634"/>
            <a:ext cx="1986455" cy="4729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1">
            <a:extLst>
              <a:ext uri="{FF2B5EF4-FFF2-40B4-BE49-F238E27FC236}">
                <a16:creationId xmlns:a16="http://schemas.microsoft.com/office/drawing/2014/main" id="{DDBE2B83-D471-F8A5-F6AB-9C244F2C8CC2}"/>
              </a:ext>
            </a:extLst>
          </p:cNvPr>
          <p:cNvSpPr/>
          <p:nvPr/>
        </p:nvSpPr>
        <p:spPr>
          <a:xfrm>
            <a:off x="8219348" y="5348049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600" dirty="0">
                <a:solidFill>
                  <a:srgbClr val="2C3249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Present by: Syed Turab Ali Zaidi</a:t>
            </a:r>
            <a:endParaRPr lang="en-US" sz="160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EA3380-5E39-4DB2-90F3-AE96F8331C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4D25D9E6-DACE-212E-9E74-0520ADDDD55A}"/>
              </a:ext>
            </a:extLst>
          </p:cNvPr>
          <p:cNvSpPr/>
          <p:nvPr/>
        </p:nvSpPr>
        <p:spPr>
          <a:xfrm>
            <a:off x="517088" y="539347"/>
            <a:ext cx="10398562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72D45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Payment Friction</a:t>
            </a:r>
            <a:endParaRPr lang="en-US" sz="445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8" name="Text 5">
            <a:extLst>
              <a:ext uri="{FF2B5EF4-FFF2-40B4-BE49-F238E27FC236}">
                <a16:creationId xmlns:a16="http://schemas.microsoft.com/office/drawing/2014/main" id="{29C4E400-1BE9-DB4E-10CC-84EC0F60C44A}"/>
              </a:ext>
            </a:extLst>
          </p:cNvPr>
          <p:cNvSpPr/>
          <p:nvPr/>
        </p:nvSpPr>
        <p:spPr>
          <a:xfrm>
            <a:off x="621536" y="1618914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600" dirty="0">
                <a:solidFill>
                  <a:srgbClr val="2C3249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Manual billing creates friction, leading to customer drop-off.</a:t>
            </a:r>
            <a:endParaRPr lang="en-US" sz="160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9" name="Text 6">
            <a:extLst>
              <a:ext uri="{FF2B5EF4-FFF2-40B4-BE49-F238E27FC236}">
                <a16:creationId xmlns:a16="http://schemas.microsoft.com/office/drawing/2014/main" id="{DF261B3B-2C06-DF00-4897-F11CD700F79E}"/>
              </a:ext>
            </a:extLst>
          </p:cNvPr>
          <p:cNvSpPr/>
          <p:nvPr/>
        </p:nvSpPr>
        <p:spPr>
          <a:xfrm>
            <a:off x="574238" y="2665789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600" dirty="0">
                <a:solidFill>
                  <a:srgbClr val="2C3249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Electronic check: 58% churn</a:t>
            </a:r>
          </a:p>
        </p:txBody>
      </p:sp>
      <p:sp>
        <p:nvSpPr>
          <p:cNvPr id="10" name="Text 7">
            <a:extLst>
              <a:ext uri="{FF2B5EF4-FFF2-40B4-BE49-F238E27FC236}">
                <a16:creationId xmlns:a16="http://schemas.microsoft.com/office/drawing/2014/main" id="{619BD474-FBE1-1C1B-2C6E-146FB0F59C65}"/>
              </a:ext>
            </a:extLst>
          </p:cNvPr>
          <p:cNvSpPr/>
          <p:nvPr/>
        </p:nvSpPr>
        <p:spPr>
          <a:xfrm>
            <a:off x="574238" y="3107987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600" dirty="0">
                <a:solidFill>
                  <a:srgbClr val="2C3249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Auto-pay: 12% churn</a:t>
            </a:r>
            <a:endParaRPr lang="en-US" sz="160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BCD80647-87E6-CC36-D7AD-E2591627DBC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23150109"/>
              </p:ext>
            </p:extLst>
          </p:nvPr>
        </p:nvGraphicFramePr>
        <p:xfrm>
          <a:off x="4229101" y="1635016"/>
          <a:ext cx="9884212" cy="55816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2" name="Rectangle 11">
            <a:extLst>
              <a:ext uri="{FF2B5EF4-FFF2-40B4-BE49-F238E27FC236}">
                <a16:creationId xmlns:a16="http://schemas.microsoft.com/office/drawing/2014/main" id="{FF3C4282-D6A6-8856-7993-7A448E9C85A3}"/>
              </a:ext>
            </a:extLst>
          </p:cNvPr>
          <p:cNvSpPr/>
          <p:nvPr/>
        </p:nvSpPr>
        <p:spPr>
          <a:xfrm>
            <a:off x="12643945" y="7756634"/>
            <a:ext cx="1986455" cy="4729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4624BAF-C9E7-D144-3225-534403FC1035}"/>
              </a:ext>
            </a:extLst>
          </p:cNvPr>
          <p:cNvSpPr/>
          <p:nvPr/>
        </p:nvSpPr>
        <p:spPr>
          <a:xfrm rot="16200000">
            <a:off x="7168242" y="-7168246"/>
            <a:ext cx="293915" cy="14630403"/>
          </a:xfrm>
          <a:prstGeom prst="rect">
            <a:avLst/>
          </a:prstGeom>
          <a:solidFill>
            <a:srgbClr val="18699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538F632-D9E8-5D9E-A2D2-7903E9131530}"/>
              </a:ext>
            </a:extLst>
          </p:cNvPr>
          <p:cNvSpPr/>
          <p:nvPr/>
        </p:nvSpPr>
        <p:spPr>
          <a:xfrm>
            <a:off x="517088" y="1646901"/>
            <a:ext cx="3298167" cy="740745"/>
          </a:xfrm>
          <a:prstGeom prst="rect">
            <a:avLst/>
          </a:prstGeom>
          <a:noFill/>
          <a:ln w="12700">
            <a:solidFill>
              <a:srgbClr val="186998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770285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0">
            <a:extLst>
              <a:ext uri="{FF2B5EF4-FFF2-40B4-BE49-F238E27FC236}">
                <a16:creationId xmlns:a16="http://schemas.microsoft.com/office/drawing/2014/main" id="{87F67EF3-48ED-8653-866F-041309B115DB}"/>
              </a:ext>
            </a:extLst>
          </p:cNvPr>
          <p:cNvSpPr/>
          <p:nvPr/>
        </p:nvSpPr>
        <p:spPr>
          <a:xfrm>
            <a:off x="563253" y="166948"/>
            <a:ext cx="6391037" cy="637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dirty="0">
                <a:solidFill>
                  <a:srgbClr val="272D45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Missing Services Drive Churn</a:t>
            </a:r>
            <a:endParaRPr lang="en-US" sz="400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23" name="Text 1">
            <a:extLst>
              <a:ext uri="{FF2B5EF4-FFF2-40B4-BE49-F238E27FC236}">
                <a16:creationId xmlns:a16="http://schemas.microsoft.com/office/drawing/2014/main" id="{B4C9F882-DEDD-4033-D40C-F1247E7975E2}"/>
              </a:ext>
            </a:extLst>
          </p:cNvPr>
          <p:cNvSpPr/>
          <p:nvPr/>
        </p:nvSpPr>
        <p:spPr>
          <a:xfrm>
            <a:off x="636489" y="923375"/>
            <a:ext cx="13042821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C3249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When customers feel unprotected and unsupported, they leave.</a:t>
            </a:r>
            <a:endParaRPr lang="en-US" sz="160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0A2C6EB-5E0B-2219-C16A-B96B24CE6C00}"/>
              </a:ext>
            </a:extLst>
          </p:cNvPr>
          <p:cNvSpPr/>
          <p:nvPr/>
        </p:nvSpPr>
        <p:spPr>
          <a:xfrm>
            <a:off x="12643945" y="7756634"/>
            <a:ext cx="1986455" cy="4729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8BDF011-02A1-6D37-0B04-623CE44D1EE8}"/>
              </a:ext>
            </a:extLst>
          </p:cNvPr>
          <p:cNvGrpSpPr/>
          <p:nvPr/>
        </p:nvGrpSpPr>
        <p:grpSpPr>
          <a:xfrm>
            <a:off x="654588" y="1403347"/>
            <a:ext cx="4423113" cy="3273989"/>
            <a:chOff x="654588" y="1403347"/>
            <a:chExt cx="4423113" cy="3273989"/>
          </a:xfrm>
        </p:grpSpPr>
        <p:graphicFrame>
          <p:nvGraphicFramePr>
            <p:cNvPr id="4" name="Chart 3">
              <a:extLst>
                <a:ext uri="{FF2B5EF4-FFF2-40B4-BE49-F238E27FC236}">
                  <a16:creationId xmlns:a16="http://schemas.microsoft.com/office/drawing/2014/main" id="{EC4DF5A5-317E-FD78-28C9-1A98646A75E9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2516001124"/>
                </p:ext>
              </p:extLst>
            </p:nvPr>
          </p:nvGraphicFramePr>
          <p:xfrm>
            <a:off x="654588" y="1430931"/>
            <a:ext cx="4423113" cy="2955138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E9BBE5D-FC31-0A2E-B255-B50B9EAF930D}"/>
                </a:ext>
              </a:extLst>
            </p:cNvPr>
            <p:cNvSpPr/>
            <p:nvPr/>
          </p:nvSpPr>
          <p:spPr>
            <a:xfrm>
              <a:off x="1155679" y="1403347"/>
              <a:ext cx="3648435" cy="327398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83F0FBC-67FF-C625-6308-93A0C20387DD}"/>
              </a:ext>
            </a:extLst>
          </p:cNvPr>
          <p:cNvGrpSpPr/>
          <p:nvPr/>
        </p:nvGrpSpPr>
        <p:grpSpPr>
          <a:xfrm>
            <a:off x="5174294" y="1403347"/>
            <a:ext cx="4445684" cy="3273989"/>
            <a:chOff x="5174294" y="1403347"/>
            <a:chExt cx="4445684" cy="3273989"/>
          </a:xfrm>
        </p:grpSpPr>
        <p:graphicFrame>
          <p:nvGraphicFramePr>
            <p:cNvPr id="5" name="Chart 4">
              <a:extLst>
                <a:ext uri="{FF2B5EF4-FFF2-40B4-BE49-F238E27FC236}">
                  <a16:creationId xmlns:a16="http://schemas.microsoft.com/office/drawing/2014/main" id="{650C5542-478D-010E-E395-D032EC3CF950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3675693243"/>
                </p:ext>
              </p:extLst>
            </p:nvPr>
          </p:nvGraphicFramePr>
          <p:xfrm>
            <a:off x="5174294" y="1420737"/>
            <a:ext cx="4445684" cy="2977073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2EBA37B-AD3E-00D2-AADA-0554B636ADFF}"/>
                </a:ext>
              </a:extLst>
            </p:cNvPr>
            <p:cNvSpPr/>
            <p:nvPr/>
          </p:nvSpPr>
          <p:spPr>
            <a:xfrm>
              <a:off x="5465591" y="1403347"/>
              <a:ext cx="3648435" cy="327398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CB20357-573B-4CD0-263A-63F10B38EA33}"/>
              </a:ext>
            </a:extLst>
          </p:cNvPr>
          <p:cNvGrpSpPr/>
          <p:nvPr/>
        </p:nvGrpSpPr>
        <p:grpSpPr>
          <a:xfrm>
            <a:off x="9779546" y="1387474"/>
            <a:ext cx="4400542" cy="3289862"/>
            <a:chOff x="9779546" y="1387474"/>
            <a:chExt cx="4400542" cy="3289862"/>
          </a:xfrm>
        </p:grpSpPr>
        <p:graphicFrame>
          <p:nvGraphicFramePr>
            <p:cNvPr id="7" name="Chart 6">
              <a:extLst>
                <a:ext uri="{FF2B5EF4-FFF2-40B4-BE49-F238E27FC236}">
                  <a16:creationId xmlns:a16="http://schemas.microsoft.com/office/drawing/2014/main" id="{F49DD061-DF99-53E9-F36C-38A84D609CF2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2900181809"/>
                </p:ext>
              </p:extLst>
            </p:nvPr>
          </p:nvGraphicFramePr>
          <p:xfrm>
            <a:off x="9779546" y="1387474"/>
            <a:ext cx="4400542" cy="304864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290F3AE-9BAA-5C96-1190-5853333CE528}"/>
                </a:ext>
              </a:extLst>
            </p:cNvPr>
            <p:cNvSpPr/>
            <p:nvPr/>
          </p:nvSpPr>
          <p:spPr>
            <a:xfrm>
              <a:off x="9965342" y="1403347"/>
              <a:ext cx="3648435" cy="327398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56076BE-6E7C-87EE-4F79-201916C91CB4}"/>
              </a:ext>
            </a:extLst>
          </p:cNvPr>
          <p:cNvGrpSpPr/>
          <p:nvPr/>
        </p:nvGrpSpPr>
        <p:grpSpPr>
          <a:xfrm>
            <a:off x="802060" y="4793365"/>
            <a:ext cx="4445682" cy="3273989"/>
            <a:chOff x="802060" y="4793365"/>
            <a:chExt cx="4445682" cy="3273989"/>
          </a:xfrm>
        </p:grpSpPr>
        <p:graphicFrame>
          <p:nvGraphicFramePr>
            <p:cNvPr id="3" name="Chart 2">
              <a:extLst>
                <a:ext uri="{FF2B5EF4-FFF2-40B4-BE49-F238E27FC236}">
                  <a16:creationId xmlns:a16="http://schemas.microsoft.com/office/drawing/2014/main" id="{BF149C05-E00F-B0D0-26A2-0B6C6BE412EB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36294324"/>
                </p:ext>
              </p:extLst>
            </p:nvPr>
          </p:nvGraphicFramePr>
          <p:xfrm>
            <a:off x="802060" y="5017674"/>
            <a:ext cx="4445682" cy="2930069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C1AC8A3-0711-FED2-0C3C-63F7907F6B6B}"/>
                </a:ext>
              </a:extLst>
            </p:cNvPr>
            <p:cNvSpPr/>
            <p:nvPr/>
          </p:nvSpPr>
          <p:spPr>
            <a:xfrm>
              <a:off x="1155679" y="4793365"/>
              <a:ext cx="3648435" cy="327398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556D8E3-426B-148D-5E5A-22DAAAD09554}"/>
              </a:ext>
            </a:extLst>
          </p:cNvPr>
          <p:cNvGrpSpPr/>
          <p:nvPr/>
        </p:nvGrpSpPr>
        <p:grpSpPr>
          <a:xfrm>
            <a:off x="4963271" y="4793365"/>
            <a:ext cx="4389258" cy="3273989"/>
            <a:chOff x="4963271" y="4793365"/>
            <a:chExt cx="4389258" cy="3273989"/>
          </a:xfrm>
        </p:grpSpPr>
        <p:graphicFrame>
          <p:nvGraphicFramePr>
            <p:cNvPr id="6" name="Chart 5">
              <a:extLst>
                <a:ext uri="{FF2B5EF4-FFF2-40B4-BE49-F238E27FC236}">
                  <a16:creationId xmlns:a16="http://schemas.microsoft.com/office/drawing/2014/main" id="{AD82CAFF-AC8D-2D61-4A23-8AA67F899DC0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3424002934"/>
                </p:ext>
              </p:extLst>
            </p:nvPr>
          </p:nvGraphicFramePr>
          <p:xfrm>
            <a:off x="4963271" y="4981262"/>
            <a:ext cx="4389258" cy="300841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6"/>
            </a:graphicData>
          </a:graphic>
        </p:graphicFrame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652DF44-5326-2772-26F6-314F67E670CD}"/>
                </a:ext>
              </a:extLst>
            </p:cNvPr>
            <p:cNvSpPr/>
            <p:nvPr/>
          </p:nvSpPr>
          <p:spPr>
            <a:xfrm>
              <a:off x="5465591" y="4793365"/>
              <a:ext cx="3648435" cy="327398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90D08CF-0C9D-C614-41C5-9C654B12F276}"/>
              </a:ext>
            </a:extLst>
          </p:cNvPr>
          <p:cNvGrpSpPr/>
          <p:nvPr/>
        </p:nvGrpSpPr>
        <p:grpSpPr>
          <a:xfrm>
            <a:off x="9271390" y="4793365"/>
            <a:ext cx="4908697" cy="3273989"/>
            <a:chOff x="9271390" y="4793365"/>
            <a:chExt cx="4908697" cy="3273989"/>
          </a:xfrm>
        </p:grpSpPr>
        <p:graphicFrame>
          <p:nvGraphicFramePr>
            <p:cNvPr id="8" name="Chart 7">
              <a:extLst>
                <a:ext uri="{FF2B5EF4-FFF2-40B4-BE49-F238E27FC236}">
                  <a16:creationId xmlns:a16="http://schemas.microsoft.com/office/drawing/2014/main" id="{91FEABC5-D90C-7814-DE77-689410359D28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2169269625"/>
                </p:ext>
              </p:extLst>
            </p:nvPr>
          </p:nvGraphicFramePr>
          <p:xfrm>
            <a:off x="9271390" y="4981261"/>
            <a:ext cx="4908697" cy="3008413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7"/>
            </a:graphicData>
          </a:graphic>
        </p:graphicFrame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5188FAE-F035-AB69-CA3F-145894FAC46F}"/>
                </a:ext>
              </a:extLst>
            </p:cNvPr>
            <p:cNvSpPr/>
            <p:nvPr/>
          </p:nvSpPr>
          <p:spPr>
            <a:xfrm>
              <a:off x="9965342" y="4793365"/>
              <a:ext cx="3648435" cy="327398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6EEA40B1-9FB3-8D08-31F7-221FE5D4B3A8}"/>
              </a:ext>
            </a:extLst>
          </p:cNvPr>
          <p:cNvSpPr/>
          <p:nvPr/>
        </p:nvSpPr>
        <p:spPr>
          <a:xfrm rot="10800000">
            <a:off x="14344830" y="0"/>
            <a:ext cx="285570" cy="8229600"/>
          </a:xfrm>
          <a:prstGeom prst="rect">
            <a:avLst/>
          </a:prstGeom>
          <a:solidFill>
            <a:srgbClr val="18699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41445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6A053B-CB24-0DD0-D032-E217BC80E8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81624EB6-DD6C-E9A1-579E-C1CFF43EC990}"/>
              </a:ext>
            </a:extLst>
          </p:cNvPr>
          <p:cNvSpPr/>
          <p:nvPr/>
        </p:nvSpPr>
        <p:spPr>
          <a:xfrm>
            <a:off x="517087" y="667981"/>
            <a:ext cx="891069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5550"/>
              </a:lnSpc>
            </a:pPr>
            <a:r>
              <a:rPr lang="en-US" sz="4800" b="1" dirty="0">
                <a:latin typeface="Open Sans" pitchFamily="2" charset="0"/>
                <a:ea typeface="Open Sans" pitchFamily="2" charset="0"/>
                <a:cs typeface="Open Sans" pitchFamily="2" charset="0"/>
              </a:rPr>
              <a:t>Tenure vs Internet Service</a:t>
            </a:r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9E79628F-01AA-2383-15FB-9932668F4477}"/>
              </a:ext>
            </a:extLst>
          </p:cNvPr>
          <p:cNvSpPr/>
          <p:nvPr/>
        </p:nvSpPr>
        <p:spPr>
          <a:xfrm>
            <a:off x="584820" y="2095843"/>
            <a:ext cx="3797994" cy="12474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600" dirty="0">
                <a:solidFill>
                  <a:srgbClr val="2C3249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Churn is an early-life problem, not a loyalty problem.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E7CF340-D727-D8F3-A1C7-66DB9B842AE1}"/>
              </a:ext>
            </a:extLst>
          </p:cNvPr>
          <p:cNvSpPr/>
          <p:nvPr/>
        </p:nvSpPr>
        <p:spPr>
          <a:xfrm>
            <a:off x="12643945" y="7756634"/>
            <a:ext cx="1986455" cy="4729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0F875F3-88B0-49BA-62BE-C5BB2E994F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6136" y="3244506"/>
            <a:ext cx="3865726" cy="28106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 algn="just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altLang="en-US" sz="1600" dirty="0">
                <a:solidFill>
                  <a:srgbClr val="2C3249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Fiber optic customers churn earlier than DSL customers, indicating unmet expectations.</a:t>
            </a:r>
          </a:p>
          <a:p>
            <a:pPr marL="285750" indent="-285750" algn="just">
              <a:lnSpc>
                <a:spcPts val="2850"/>
              </a:lnSpc>
              <a:buFont typeface="Arial" panose="020B0604020202020204" pitchFamily="34" charset="0"/>
              <a:buChar char="•"/>
            </a:pPr>
            <a:endParaRPr lang="en-US" altLang="en-US" sz="1600" dirty="0">
              <a:solidFill>
                <a:srgbClr val="2C3249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285750" indent="-285750" algn="just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altLang="en-US" sz="1600" dirty="0">
                <a:solidFill>
                  <a:srgbClr val="2C3249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No-internet customers show the shortest tenure, suggesting weak engagement.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166ABEC-FB36-5C9D-5189-B646A9B99372}"/>
              </a:ext>
            </a:extLst>
          </p:cNvPr>
          <p:cNvSpPr/>
          <p:nvPr/>
        </p:nvSpPr>
        <p:spPr>
          <a:xfrm>
            <a:off x="517088" y="1973195"/>
            <a:ext cx="3865726" cy="959193"/>
          </a:xfrm>
          <a:prstGeom prst="rect">
            <a:avLst/>
          </a:prstGeom>
          <a:noFill/>
          <a:ln w="12700">
            <a:solidFill>
              <a:srgbClr val="186998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7B7EB0C-659F-9216-944A-9A51F535E56B}"/>
              </a:ext>
            </a:extLst>
          </p:cNvPr>
          <p:cNvSpPr/>
          <p:nvPr/>
        </p:nvSpPr>
        <p:spPr>
          <a:xfrm rot="16200000">
            <a:off x="7168242" y="-7168246"/>
            <a:ext cx="293915" cy="14630403"/>
          </a:xfrm>
          <a:prstGeom prst="rect">
            <a:avLst/>
          </a:prstGeom>
          <a:solidFill>
            <a:srgbClr val="18699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58D713E-20A8-AC93-60B6-FD175FAE072C}"/>
              </a:ext>
            </a:extLst>
          </p:cNvPr>
          <p:cNvGrpSpPr/>
          <p:nvPr/>
        </p:nvGrpSpPr>
        <p:grpSpPr>
          <a:xfrm>
            <a:off x="4721498" y="1597481"/>
            <a:ext cx="9696614" cy="6312025"/>
            <a:chOff x="4721498" y="1597481"/>
            <a:chExt cx="9696614" cy="6312025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9C1DF41D-3836-00EB-896B-0D527696979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21498" y="1597481"/>
              <a:ext cx="9696614" cy="63068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79E6951-EBF5-66C3-ABEA-D09D6205620A}"/>
                </a:ext>
              </a:extLst>
            </p:cNvPr>
            <p:cNvSpPr/>
            <p:nvPr/>
          </p:nvSpPr>
          <p:spPr>
            <a:xfrm>
              <a:off x="11803117" y="7357509"/>
              <a:ext cx="1986455" cy="4729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ysClr val="windowText" lastClr="000000"/>
                  </a:solidFill>
                </a:ln>
                <a:latin typeface="Open Sans" pitchFamily="2" charset="0"/>
                <a:ea typeface="Open Sans" pitchFamily="2" charset="0"/>
                <a:cs typeface="Open Sans" pitchFamily="2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E8A24C6-8552-C381-1BB3-E388D1CC2C4E}"/>
                </a:ext>
              </a:extLst>
            </p:cNvPr>
            <p:cNvSpPr txBox="1"/>
            <p:nvPr/>
          </p:nvSpPr>
          <p:spPr>
            <a:xfrm>
              <a:off x="12036583" y="7324731"/>
              <a:ext cx="172670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5C5C5C"/>
                  </a:solidFill>
                </a:rPr>
                <a:t>Phone services with No Internet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13179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1F7F86-3A15-94DE-C77E-816309CAFA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4A233A8-1DB3-6EF9-EE95-AA8B45D28C58}"/>
              </a:ext>
            </a:extLst>
          </p:cNvPr>
          <p:cNvSpPr/>
          <p:nvPr/>
        </p:nvSpPr>
        <p:spPr>
          <a:xfrm>
            <a:off x="12643945" y="7756634"/>
            <a:ext cx="1986455" cy="4729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15DBE5A-09E2-171C-73CB-585D36AD73C7}"/>
              </a:ext>
            </a:extLst>
          </p:cNvPr>
          <p:cNvSpPr/>
          <p:nvPr/>
        </p:nvSpPr>
        <p:spPr>
          <a:xfrm rot="16200000">
            <a:off x="7168242" y="-7168246"/>
            <a:ext cx="293915" cy="14630403"/>
          </a:xfrm>
          <a:prstGeom prst="rect">
            <a:avLst/>
          </a:prstGeom>
          <a:solidFill>
            <a:srgbClr val="18699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GitHub - srini047/text-based-sentiment-analysis: Determines sentiment of  the Text as Positive or Negative">
            <a:extLst>
              <a:ext uri="{FF2B5EF4-FFF2-40B4-BE49-F238E27FC236}">
                <a16:creationId xmlns:a16="http://schemas.microsoft.com/office/drawing/2014/main" id="{E5787567-07A5-FC05-E3AD-071D93D350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2700" y="1876425"/>
            <a:ext cx="9525000" cy="6353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3338ED5E-E6B2-B35B-A3C0-051B41055C25}"/>
              </a:ext>
            </a:extLst>
          </p:cNvPr>
          <p:cNvSpPr/>
          <p:nvPr/>
        </p:nvSpPr>
        <p:spPr>
          <a:xfrm>
            <a:off x="2552700" y="1356833"/>
            <a:ext cx="9525000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5550"/>
              </a:lnSpc>
            </a:pPr>
            <a:r>
              <a:rPr lang="en-US" sz="4800" b="1" dirty="0">
                <a:latin typeface="Open Sans" pitchFamily="2" charset="0"/>
                <a:ea typeface="Open Sans" pitchFamily="2" charset="0"/>
                <a:cs typeface="Open Sans" pitchFamily="2" charset="0"/>
              </a:rPr>
              <a:t>05. Sentimental  Analysis</a:t>
            </a:r>
          </a:p>
        </p:txBody>
      </p:sp>
    </p:spTree>
    <p:extLst>
      <p:ext uri="{BB962C8B-B14F-4D97-AF65-F5344CB8AC3E}">
        <p14:creationId xmlns:p14="http://schemas.microsoft.com/office/powerpoint/2010/main" val="10511542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0FAB00-E7D3-ABDE-098E-F7E0F8AB97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EEB2390-EC80-9BC3-1A02-418EE268DEA8}"/>
              </a:ext>
            </a:extLst>
          </p:cNvPr>
          <p:cNvSpPr/>
          <p:nvPr/>
        </p:nvSpPr>
        <p:spPr>
          <a:xfrm>
            <a:off x="12643945" y="7756634"/>
            <a:ext cx="1986455" cy="4729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062459D0-A0E5-0762-C90C-1BCFD531B5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2642" y="1928559"/>
            <a:ext cx="8982938" cy="5780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0">
            <a:extLst>
              <a:ext uri="{FF2B5EF4-FFF2-40B4-BE49-F238E27FC236}">
                <a16:creationId xmlns:a16="http://schemas.microsoft.com/office/drawing/2014/main" id="{913345B3-AD45-A1A8-BD01-E4E122ABA4C9}"/>
              </a:ext>
            </a:extLst>
          </p:cNvPr>
          <p:cNvSpPr/>
          <p:nvPr/>
        </p:nvSpPr>
        <p:spPr>
          <a:xfrm>
            <a:off x="286057" y="613293"/>
            <a:ext cx="13120084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5550"/>
              </a:lnSpc>
            </a:pPr>
            <a:r>
              <a:rPr lang="en-US" sz="4800" b="1" dirty="0">
                <a:latin typeface="Open Sans" pitchFamily="2" charset="0"/>
                <a:ea typeface="Open Sans" pitchFamily="2" charset="0"/>
                <a:cs typeface="Open Sans" pitchFamily="2" charset="0"/>
              </a:rPr>
              <a:t> Overall sentiment polarity and intensity</a:t>
            </a:r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334BE3D3-1D81-0484-5423-EA791E3BA646}"/>
              </a:ext>
            </a:extLst>
          </p:cNvPr>
          <p:cNvSpPr/>
          <p:nvPr/>
        </p:nvSpPr>
        <p:spPr>
          <a:xfrm>
            <a:off x="584820" y="2360467"/>
            <a:ext cx="3797994" cy="12474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600" dirty="0">
                <a:solidFill>
                  <a:srgbClr val="2C3249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Customers don’t churn suddenly   their sentiment turns negative first.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B27276-7228-F062-D937-4A8DEB23740C}"/>
              </a:ext>
            </a:extLst>
          </p:cNvPr>
          <p:cNvSpPr/>
          <p:nvPr/>
        </p:nvSpPr>
        <p:spPr>
          <a:xfrm>
            <a:off x="517088" y="2237819"/>
            <a:ext cx="3865726" cy="959193"/>
          </a:xfrm>
          <a:prstGeom prst="rect">
            <a:avLst/>
          </a:prstGeom>
          <a:noFill/>
          <a:ln w="12700">
            <a:solidFill>
              <a:srgbClr val="186998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77678EA-FB64-B6BF-BB64-C56C28595053}"/>
              </a:ext>
            </a:extLst>
          </p:cNvPr>
          <p:cNvSpPr/>
          <p:nvPr/>
        </p:nvSpPr>
        <p:spPr>
          <a:xfrm rot="16200000">
            <a:off x="7168242" y="-7168246"/>
            <a:ext cx="293915" cy="14630403"/>
          </a:xfrm>
          <a:prstGeom prst="rect">
            <a:avLst/>
          </a:prstGeom>
          <a:solidFill>
            <a:srgbClr val="18699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3186B7BA-66F2-4B88-2566-752575963D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7087" y="1337084"/>
            <a:ext cx="7554857" cy="5263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600" dirty="0">
                <a:solidFill>
                  <a:srgbClr val="2C3249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VADER (Valence Aware Dictionary and Sentiment Reasoner) model</a:t>
            </a:r>
            <a:endParaRPr lang="en-US" altLang="en-US" sz="1600" dirty="0">
              <a:solidFill>
                <a:srgbClr val="2C3249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2AC7A1ED-FE78-4270-F767-10DE492EF2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6057" y="3448890"/>
            <a:ext cx="4259865" cy="32551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 algn="just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altLang="en-US" sz="1600" dirty="0">
                <a:solidFill>
                  <a:srgbClr val="2C3249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Green bars peak around +0.6 to +0.9. Most retained customers are satisfied</a:t>
            </a:r>
          </a:p>
          <a:p>
            <a:pPr marL="285750" indent="-285750" algn="just">
              <a:lnSpc>
                <a:spcPts val="2850"/>
              </a:lnSpc>
              <a:buFont typeface="Arial" panose="020B0604020202020204" pitchFamily="34" charset="0"/>
              <a:buChar char="•"/>
            </a:pPr>
            <a:endParaRPr lang="en-US" altLang="en-US" sz="1600" dirty="0">
              <a:solidFill>
                <a:srgbClr val="2C3249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285750" indent="-285750" algn="just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altLang="en-US" sz="1600" dirty="0">
                <a:solidFill>
                  <a:srgbClr val="2C3249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Red bars are concentrated between       -1.0 and -0.3. Strong dissatisfaction appears before churn</a:t>
            </a:r>
          </a:p>
          <a:p>
            <a:pPr marL="285750" indent="-285750" algn="just">
              <a:lnSpc>
                <a:spcPts val="2850"/>
              </a:lnSpc>
              <a:buFont typeface="Arial" panose="020B0604020202020204" pitchFamily="34" charset="0"/>
              <a:buChar char="•"/>
            </a:pPr>
            <a:endParaRPr lang="en-US" altLang="en-US" sz="1600" dirty="0">
              <a:solidFill>
                <a:srgbClr val="2C3249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285750" indent="-285750" algn="just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altLang="en-US" sz="1600" dirty="0">
                <a:solidFill>
                  <a:srgbClr val="2C3249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Sentiment analysis enables proactive retention before cancellation</a:t>
            </a:r>
          </a:p>
          <a:p>
            <a:pPr marL="285750" indent="-285750" algn="just">
              <a:lnSpc>
                <a:spcPts val="2850"/>
              </a:lnSpc>
              <a:buFont typeface="Arial" panose="020B0604020202020204" pitchFamily="34" charset="0"/>
              <a:buChar char="•"/>
            </a:pPr>
            <a:endParaRPr lang="en-US" altLang="en-US" sz="1600" dirty="0">
              <a:solidFill>
                <a:srgbClr val="2C3249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285750" indent="-285750" algn="just">
              <a:lnSpc>
                <a:spcPts val="2850"/>
              </a:lnSpc>
              <a:buFont typeface="Arial" panose="020B0604020202020204" pitchFamily="34" charset="0"/>
              <a:buChar char="•"/>
            </a:pPr>
            <a:endParaRPr lang="en-US" altLang="en-US" sz="1600" dirty="0">
              <a:solidFill>
                <a:srgbClr val="2C3249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99497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169A26-BABC-7A07-8592-7A0F809D2F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70D091EE-64F8-A3BB-FB9D-B1DCB6E128EA}"/>
              </a:ext>
            </a:extLst>
          </p:cNvPr>
          <p:cNvSpPr/>
          <p:nvPr/>
        </p:nvSpPr>
        <p:spPr>
          <a:xfrm>
            <a:off x="12643945" y="7756634"/>
            <a:ext cx="1986455" cy="4729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AAB2DB22-6C07-234C-50C4-B6E9819797EF}"/>
              </a:ext>
            </a:extLst>
          </p:cNvPr>
          <p:cNvSpPr/>
          <p:nvPr/>
        </p:nvSpPr>
        <p:spPr>
          <a:xfrm>
            <a:off x="584819" y="2591028"/>
            <a:ext cx="4822752" cy="29806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lnSpc>
                <a:spcPts val="2850"/>
              </a:lnSpc>
            </a:pPr>
            <a:r>
              <a:rPr lang="en-US" sz="1600" dirty="0">
                <a:solidFill>
                  <a:srgbClr val="2C3249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Customers churn mainly due to following issues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2C3249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Internet quality issues 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2C3249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High monthly charges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2C3249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Billing/payment frustration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2C3249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Month-to-month contracts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68314D4-0424-332B-0DFF-7A9C0DB40E6F}"/>
              </a:ext>
            </a:extLst>
          </p:cNvPr>
          <p:cNvSpPr/>
          <p:nvPr/>
        </p:nvSpPr>
        <p:spPr>
          <a:xfrm rot="16200000">
            <a:off x="7168242" y="-7168246"/>
            <a:ext cx="293915" cy="14630403"/>
          </a:xfrm>
          <a:prstGeom prst="rect">
            <a:avLst/>
          </a:prstGeom>
          <a:solidFill>
            <a:srgbClr val="18699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8DCB93-309F-0E02-071F-5D6646F07378}"/>
              </a:ext>
            </a:extLst>
          </p:cNvPr>
          <p:cNvSpPr txBox="1"/>
          <p:nvPr/>
        </p:nvSpPr>
        <p:spPr>
          <a:xfrm>
            <a:off x="584819" y="678159"/>
            <a:ext cx="13919457" cy="15286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n-US"/>
            </a:defPPr>
            <a:lvl1pPr>
              <a:lnSpc>
                <a:spcPts val="5550"/>
              </a:lnSpc>
              <a:defRPr sz="4800" b="1"/>
            </a:lvl1pPr>
          </a:lstStyle>
          <a:p>
            <a:r>
              <a:rPr lang="en-US" dirty="0">
                <a:latin typeface="Open Sans" pitchFamily="2" charset="0"/>
                <a:ea typeface="Open Sans" pitchFamily="2" charset="0"/>
                <a:cs typeface="Open Sans" pitchFamily="2" charset="0"/>
              </a:rPr>
              <a:t>Key Drivers from Negative Customer Feedback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0589B77-4D6D-5132-2F5F-1CDF4561A9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3450" y="2591028"/>
            <a:ext cx="8519932" cy="460507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55330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099A79-A627-26D3-8DE0-71406BA959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CC4260C-987D-4FFB-6D40-AEAC8BDCA614}"/>
              </a:ext>
            </a:extLst>
          </p:cNvPr>
          <p:cNvSpPr/>
          <p:nvPr/>
        </p:nvSpPr>
        <p:spPr>
          <a:xfrm>
            <a:off x="12643945" y="7756634"/>
            <a:ext cx="1986455" cy="4729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EB25F980-D986-65CF-CCB2-AA5FBEB485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1353" y="2654936"/>
            <a:ext cx="7426798" cy="505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F02B9C6-CC9A-BDC8-336A-7A2AF544DA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6149013"/>
              </p:ext>
            </p:extLst>
          </p:nvPr>
        </p:nvGraphicFramePr>
        <p:xfrm>
          <a:off x="534059" y="3014657"/>
          <a:ext cx="6024396" cy="439266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7541">
                  <a:extLst>
                    <a:ext uri="{9D8B030D-6E8A-4147-A177-3AD203B41FA5}">
                      <a16:colId xmlns:a16="http://schemas.microsoft.com/office/drawing/2014/main" val="1117609897"/>
                    </a:ext>
                  </a:extLst>
                </a:gridCol>
                <a:gridCol w="1659594">
                  <a:extLst>
                    <a:ext uri="{9D8B030D-6E8A-4147-A177-3AD203B41FA5}">
                      <a16:colId xmlns:a16="http://schemas.microsoft.com/office/drawing/2014/main" val="3609082994"/>
                    </a:ext>
                  </a:extLst>
                </a:gridCol>
                <a:gridCol w="2150358">
                  <a:extLst>
                    <a:ext uri="{9D8B030D-6E8A-4147-A177-3AD203B41FA5}">
                      <a16:colId xmlns:a16="http://schemas.microsoft.com/office/drawing/2014/main" val="3471767454"/>
                    </a:ext>
                  </a:extLst>
                </a:gridCol>
                <a:gridCol w="1376903">
                  <a:extLst>
                    <a:ext uri="{9D8B030D-6E8A-4147-A177-3AD203B41FA5}">
                      <a16:colId xmlns:a16="http://schemas.microsoft.com/office/drawing/2014/main" val="1244879332"/>
                    </a:ext>
                  </a:extLst>
                </a:gridCol>
              </a:tblGrid>
              <a:tr h="72347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Topic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Keywords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Interpretation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Churn Risk 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8184694"/>
                  </a:ext>
                </a:extLst>
              </a:tr>
              <a:tr h="103353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payment, automatic, monthly charges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Billing &amp; autopay experience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Medium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0967340"/>
                  </a:ext>
                </a:extLst>
              </a:tr>
              <a:tr h="72347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month, check, charge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Month-to-month, price-sensitive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High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9765094"/>
                  </a:ext>
                </a:extLst>
              </a:tr>
              <a:tr h="72347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fiber, quality, reliable, fast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Fast fiber, happy customers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Very Low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7376016"/>
                  </a:ext>
                </a:extLst>
              </a:tr>
              <a:tr h="103353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provider, decided, recently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Thinking about switching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Very High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0835195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83F2E398-AFEE-4043-02E9-2032C4DA8F5A}"/>
              </a:ext>
            </a:extLst>
          </p:cNvPr>
          <p:cNvSpPr txBox="1"/>
          <p:nvPr/>
        </p:nvSpPr>
        <p:spPr>
          <a:xfrm>
            <a:off x="534059" y="1938421"/>
            <a:ext cx="7315200" cy="7961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n-US"/>
            </a:defPPr>
            <a:lvl1pPr>
              <a:lnSpc>
                <a:spcPts val="2850"/>
              </a:lnSpc>
              <a:defRPr sz="1600">
                <a:solidFill>
                  <a:srgbClr val="2C3249"/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1pPr>
          </a:lstStyle>
          <a:p>
            <a:r>
              <a:rPr lang="en-US" dirty="0"/>
              <a:t>Combining topic modeling and sentiment provides deeper churn insights than sentiment alone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B4401F-7061-8CDE-F914-8B4A3C9DD011}"/>
              </a:ext>
            </a:extLst>
          </p:cNvPr>
          <p:cNvSpPr txBox="1"/>
          <p:nvPr/>
        </p:nvSpPr>
        <p:spPr>
          <a:xfrm>
            <a:off x="534059" y="788917"/>
            <a:ext cx="13733733" cy="13710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n-US"/>
            </a:defPPr>
            <a:lvl1pPr>
              <a:lnSpc>
                <a:spcPts val="5550"/>
              </a:lnSpc>
              <a:defRPr sz="4800" b="1"/>
            </a:lvl1pPr>
          </a:lstStyle>
          <a:p>
            <a:r>
              <a:rPr lang="en-US" dirty="0">
                <a:latin typeface="Open Sans" pitchFamily="2" charset="0"/>
                <a:ea typeface="Open Sans" pitchFamily="2" charset="0"/>
                <a:cs typeface="Open Sans" pitchFamily="2" charset="0"/>
              </a:rPr>
              <a:t>LDA Topics and Sentiment Analysis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CAD88A7-E149-5FFD-E95A-B873603DC9D5}"/>
              </a:ext>
            </a:extLst>
          </p:cNvPr>
          <p:cNvSpPr/>
          <p:nvPr/>
        </p:nvSpPr>
        <p:spPr>
          <a:xfrm rot="16200000">
            <a:off x="7168242" y="-7168246"/>
            <a:ext cx="293915" cy="14630403"/>
          </a:xfrm>
          <a:prstGeom prst="rect">
            <a:avLst/>
          </a:prstGeom>
          <a:solidFill>
            <a:srgbClr val="18699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06089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872518-7825-D278-F5FD-85505F6AF9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6C120630-C297-8502-3589-26236B30D473}"/>
              </a:ext>
            </a:extLst>
          </p:cNvPr>
          <p:cNvSpPr/>
          <p:nvPr/>
        </p:nvSpPr>
        <p:spPr>
          <a:xfrm>
            <a:off x="12643945" y="7756634"/>
            <a:ext cx="1986455" cy="4729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B5EDE7-467B-472B-D50A-15C69A5A1507}"/>
              </a:ext>
            </a:extLst>
          </p:cNvPr>
          <p:cNvSpPr txBox="1"/>
          <p:nvPr/>
        </p:nvSpPr>
        <p:spPr>
          <a:xfrm>
            <a:off x="562377" y="891594"/>
            <a:ext cx="12806782" cy="8664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n-US"/>
            </a:defPPr>
            <a:lvl1pPr>
              <a:lnSpc>
                <a:spcPts val="5550"/>
              </a:lnSpc>
              <a:defRPr sz="4800" b="1"/>
            </a:lvl1pPr>
          </a:lstStyle>
          <a:p>
            <a:pPr algn="ctr"/>
            <a:r>
              <a:rPr lang="en-US" dirty="0">
                <a:latin typeface="Open Sans" pitchFamily="2" charset="0"/>
                <a:ea typeface="Open Sans" pitchFamily="2" charset="0"/>
                <a:cs typeface="Open Sans" pitchFamily="2" charset="0"/>
              </a:rPr>
              <a:t>06. Clustering Technique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6A4B396-3D6B-DA56-245E-C4D49C6D4B6F}"/>
              </a:ext>
            </a:extLst>
          </p:cNvPr>
          <p:cNvSpPr/>
          <p:nvPr/>
        </p:nvSpPr>
        <p:spPr>
          <a:xfrm rot="16200000">
            <a:off x="7168242" y="-7168246"/>
            <a:ext cx="293915" cy="14630403"/>
          </a:xfrm>
          <a:prstGeom prst="rect">
            <a:avLst/>
          </a:prstGeom>
          <a:solidFill>
            <a:srgbClr val="18699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6" name="Picture 2" descr="Introduction to Image Segmentation with K-Means clustering - KDnuggets">
            <a:extLst>
              <a:ext uri="{FF2B5EF4-FFF2-40B4-BE49-F238E27FC236}">
                <a16:creationId xmlns:a16="http://schemas.microsoft.com/office/drawing/2014/main" id="{ED9E6C4F-4A5D-43AE-3A83-60CAD94D91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2699" y="2228358"/>
            <a:ext cx="9525000" cy="5286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85606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09EE42-5E1B-AD1B-34EF-6198A9D9E1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6888F7AC-7414-8EAF-FFFC-A5CC17C5BE31}"/>
              </a:ext>
            </a:extLst>
          </p:cNvPr>
          <p:cNvSpPr/>
          <p:nvPr/>
        </p:nvSpPr>
        <p:spPr>
          <a:xfrm>
            <a:off x="12643945" y="7756634"/>
            <a:ext cx="1986455" cy="4729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ABE00C61-5802-9922-AD8D-24FD0E5FB0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4111" y="1513714"/>
            <a:ext cx="8242178" cy="4572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ACF3C2F-A210-221A-8421-6380C9ED59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4141156"/>
              </p:ext>
            </p:extLst>
          </p:nvPr>
        </p:nvGraphicFramePr>
        <p:xfrm>
          <a:off x="2118215" y="6138917"/>
          <a:ext cx="10393968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76452">
                  <a:extLst>
                    <a:ext uri="{9D8B030D-6E8A-4147-A177-3AD203B41FA5}">
                      <a16:colId xmlns:a16="http://schemas.microsoft.com/office/drawing/2014/main" val="4033880436"/>
                    </a:ext>
                  </a:extLst>
                </a:gridCol>
                <a:gridCol w="1749973">
                  <a:extLst>
                    <a:ext uri="{9D8B030D-6E8A-4147-A177-3AD203B41FA5}">
                      <a16:colId xmlns:a16="http://schemas.microsoft.com/office/drawing/2014/main" val="1091180601"/>
                    </a:ext>
                  </a:extLst>
                </a:gridCol>
                <a:gridCol w="1949801">
                  <a:extLst>
                    <a:ext uri="{9D8B030D-6E8A-4147-A177-3AD203B41FA5}">
                      <a16:colId xmlns:a16="http://schemas.microsoft.com/office/drawing/2014/main" val="1040015804"/>
                    </a:ext>
                  </a:extLst>
                </a:gridCol>
                <a:gridCol w="2006452">
                  <a:extLst>
                    <a:ext uri="{9D8B030D-6E8A-4147-A177-3AD203B41FA5}">
                      <a16:colId xmlns:a16="http://schemas.microsoft.com/office/drawing/2014/main" val="2831748079"/>
                    </a:ext>
                  </a:extLst>
                </a:gridCol>
                <a:gridCol w="1943749">
                  <a:extLst>
                    <a:ext uri="{9D8B030D-6E8A-4147-A177-3AD203B41FA5}">
                      <a16:colId xmlns:a16="http://schemas.microsoft.com/office/drawing/2014/main" val="298553537"/>
                    </a:ext>
                  </a:extLst>
                </a:gridCol>
                <a:gridCol w="1567541">
                  <a:extLst>
                    <a:ext uri="{9D8B030D-6E8A-4147-A177-3AD203B41FA5}">
                      <a16:colId xmlns:a16="http://schemas.microsoft.com/office/drawing/2014/main" val="15443435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Cluster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Tenure (months)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Monthly Charges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Sentiment Score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Dominant topic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Churn Flag</a:t>
                      </a:r>
                      <a:endParaRPr lang="en-US" b="1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4286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b="1" dirty="0">
                          <a:effectLst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dirty="0">
                          <a:effectLst/>
                        </a:rPr>
                        <a:t>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dirty="0">
                          <a:effectLst/>
                        </a:rPr>
                        <a:t>86$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>
                          <a:effectLst/>
                        </a:rPr>
                        <a:t>0.57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>
                          <a:effectLst/>
                        </a:rPr>
                        <a:t>0.0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dirty="0">
                          <a:effectLst/>
                        </a:rPr>
                        <a:t>5%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414415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b="1" dirty="0"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dirty="0">
                          <a:effectLst/>
                        </a:rPr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dirty="0">
                          <a:effectLst/>
                        </a:rPr>
                        <a:t>82$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>
                          <a:effectLst/>
                        </a:rPr>
                        <a:t>0.62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>
                          <a:effectLst/>
                        </a:rPr>
                        <a:t>3.0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dirty="0">
                          <a:effectLst/>
                        </a:rPr>
                        <a:t>60%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00483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b="1" dirty="0">
                          <a:effectLst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dirty="0">
                          <a:effectLst/>
                        </a:rPr>
                        <a:t>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dirty="0">
                          <a:effectLst/>
                        </a:rPr>
                        <a:t>33$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dirty="0">
                          <a:effectLst/>
                        </a:rPr>
                        <a:t>0.65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dirty="0">
                          <a:effectLst/>
                        </a:rPr>
                        <a:t>1.0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dirty="0">
                          <a:effectLst/>
                        </a:rPr>
                        <a:t>1%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87568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b="1" dirty="0">
                          <a:effectLst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dirty="0">
                          <a:effectLst/>
                        </a:rPr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dirty="0">
                          <a:effectLst/>
                        </a:rPr>
                        <a:t>62$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dirty="0">
                          <a:effectLst/>
                        </a:rPr>
                        <a:t>-0.53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>
                          <a:effectLst/>
                        </a:rPr>
                        <a:t>3.0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dirty="0">
                          <a:effectLst/>
                        </a:rPr>
                        <a:t>86%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20600895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9A428FD8-BD32-937F-718F-B6AE7DB0EB71}"/>
              </a:ext>
            </a:extLst>
          </p:cNvPr>
          <p:cNvSpPr txBox="1"/>
          <p:nvPr/>
        </p:nvSpPr>
        <p:spPr>
          <a:xfrm>
            <a:off x="562377" y="410535"/>
            <a:ext cx="12806782" cy="8664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n-US"/>
            </a:defPPr>
            <a:lvl1pPr>
              <a:lnSpc>
                <a:spcPts val="5550"/>
              </a:lnSpc>
              <a:defRPr sz="4800" b="1"/>
            </a:lvl1pPr>
          </a:lstStyle>
          <a:p>
            <a:r>
              <a:rPr lang="en-US" sz="4400" dirty="0">
                <a:latin typeface="Open Sans" pitchFamily="2" charset="0"/>
                <a:ea typeface="Open Sans" pitchFamily="2" charset="0"/>
                <a:cs typeface="Open Sans" pitchFamily="2" charset="0"/>
              </a:rPr>
              <a:t>K-Means Clustering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9E4E9DC-DFBB-8B3C-0A54-1C3E77AB9704}"/>
              </a:ext>
            </a:extLst>
          </p:cNvPr>
          <p:cNvSpPr/>
          <p:nvPr/>
        </p:nvSpPr>
        <p:spPr>
          <a:xfrm rot="16200000">
            <a:off x="7168242" y="-7168246"/>
            <a:ext cx="293915" cy="14630403"/>
          </a:xfrm>
          <a:prstGeom prst="rect">
            <a:avLst/>
          </a:prstGeom>
          <a:solidFill>
            <a:srgbClr val="18699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6E9E0C-12C1-3F88-D6BF-21FC425ABECF}"/>
              </a:ext>
            </a:extLst>
          </p:cNvPr>
          <p:cNvSpPr txBox="1"/>
          <p:nvPr/>
        </p:nvSpPr>
        <p:spPr>
          <a:xfrm>
            <a:off x="490394" y="1181486"/>
            <a:ext cx="3042745" cy="4242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n-US"/>
            </a:defPPr>
            <a:lvl1pPr>
              <a:lnSpc>
                <a:spcPts val="2850"/>
              </a:lnSpc>
              <a:defRPr sz="1600">
                <a:solidFill>
                  <a:srgbClr val="2C3249"/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1pPr>
          </a:lstStyle>
          <a:p>
            <a:pPr algn="ctr"/>
            <a:r>
              <a:rPr lang="en-US" dirty="0"/>
              <a:t>Enables precise targeting</a:t>
            </a:r>
          </a:p>
        </p:txBody>
      </p:sp>
    </p:spTree>
    <p:extLst>
      <p:ext uri="{BB962C8B-B14F-4D97-AF65-F5344CB8AC3E}">
        <p14:creationId xmlns:p14="http://schemas.microsoft.com/office/powerpoint/2010/main" val="6749684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A87C3C-787C-C818-0682-748536A7BA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5477855-F697-BB2C-641A-5503A08D8D5B}"/>
              </a:ext>
            </a:extLst>
          </p:cNvPr>
          <p:cNvSpPr/>
          <p:nvPr/>
        </p:nvSpPr>
        <p:spPr>
          <a:xfrm>
            <a:off x="12643945" y="7756634"/>
            <a:ext cx="1986455" cy="4729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11" name="Picture 10" descr="A diagram of a cluster&#10;&#10;AI-generated content may be incorrect.">
            <a:extLst>
              <a:ext uri="{FF2B5EF4-FFF2-40B4-BE49-F238E27FC236}">
                <a16:creationId xmlns:a16="http://schemas.microsoft.com/office/drawing/2014/main" id="{163BCAC0-69CB-93D5-E3C6-57AEC96D78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8594" y="1057857"/>
            <a:ext cx="9933213" cy="690529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21F1DDE-36E6-0F49-80ED-A0F06482CE58}"/>
              </a:ext>
            </a:extLst>
          </p:cNvPr>
          <p:cNvSpPr/>
          <p:nvPr/>
        </p:nvSpPr>
        <p:spPr>
          <a:xfrm rot="16200000">
            <a:off x="7168242" y="-7168246"/>
            <a:ext cx="293915" cy="14630403"/>
          </a:xfrm>
          <a:prstGeom prst="rect">
            <a:avLst/>
          </a:prstGeom>
          <a:solidFill>
            <a:srgbClr val="18699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0">
            <a:extLst>
              <a:ext uri="{FF2B5EF4-FFF2-40B4-BE49-F238E27FC236}">
                <a16:creationId xmlns:a16="http://schemas.microsoft.com/office/drawing/2014/main" id="{75E0605E-995A-6357-499F-153CA6343A41}"/>
              </a:ext>
            </a:extLst>
          </p:cNvPr>
          <p:cNvSpPr/>
          <p:nvPr/>
        </p:nvSpPr>
        <p:spPr>
          <a:xfrm>
            <a:off x="517088" y="471405"/>
            <a:ext cx="13120084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5550"/>
              </a:lnSpc>
            </a:pPr>
            <a:r>
              <a:rPr lang="en-US" sz="4400" b="1" dirty="0">
                <a:latin typeface="Open Sans" pitchFamily="2" charset="0"/>
                <a:ea typeface="Open Sans" pitchFamily="2" charset="0"/>
                <a:cs typeface="Open Sans" pitchFamily="2" charset="0"/>
              </a:rPr>
              <a:t>Insights</a:t>
            </a:r>
          </a:p>
        </p:txBody>
      </p:sp>
    </p:spTree>
    <p:extLst>
      <p:ext uri="{BB962C8B-B14F-4D97-AF65-F5344CB8AC3E}">
        <p14:creationId xmlns:p14="http://schemas.microsoft.com/office/powerpoint/2010/main" val="4594840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C024EC-B35B-A9DF-BD7A-5915BFF8AD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4445FE0-21EB-EA3D-5B7D-50195A6B62B8}"/>
              </a:ext>
            </a:extLst>
          </p:cNvPr>
          <p:cNvSpPr/>
          <p:nvPr/>
        </p:nvSpPr>
        <p:spPr>
          <a:xfrm>
            <a:off x="12643945" y="7756634"/>
            <a:ext cx="1986455" cy="4729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F05EBCC-5F93-BE6D-CF69-15C7970FD193}"/>
              </a:ext>
            </a:extLst>
          </p:cNvPr>
          <p:cNvSpPr/>
          <p:nvPr/>
        </p:nvSpPr>
        <p:spPr>
          <a:xfrm rot="16200000">
            <a:off x="7042062" y="641254"/>
            <a:ext cx="8229597" cy="6947080"/>
          </a:xfrm>
          <a:prstGeom prst="rect">
            <a:avLst/>
          </a:prstGeom>
          <a:solidFill>
            <a:srgbClr val="18699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0">
            <a:extLst>
              <a:ext uri="{FF2B5EF4-FFF2-40B4-BE49-F238E27FC236}">
                <a16:creationId xmlns:a16="http://schemas.microsoft.com/office/drawing/2014/main" id="{59900487-3319-2BB6-5EFF-E47155DDE386}"/>
              </a:ext>
            </a:extLst>
          </p:cNvPr>
          <p:cNvSpPr/>
          <p:nvPr/>
        </p:nvSpPr>
        <p:spPr>
          <a:xfrm>
            <a:off x="609342" y="897492"/>
            <a:ext cx="7556421" cy="7258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00" dirty="0">
                <a:solidFill>
                  <a:srgbClr val="272D45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Agenda </a:t>
            </a:r>
          </a:p>
          <a:p>
            <a:pPr marL="0" indent="0" algn="l">
              <a:lnSpc>
                <a:spcPts val="5550"/>
              </a:lnSpc>
              <a:buNone/>
            </a:pPr>
            <a:endParaRPr lang="en-US" sz="440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0C7F4F-5CB3-4DA5-B2FA-52B30770B62E}"/>
              </a:ext>
            </a:extLst>
          </p:cNvPr>
          <p:cNvSpPr txBox="1"/>
          <p:nvPr/>
        </p:nvSpPr>
        <p:spPr>
          <a:xfrm>
            <a:off x="609342" y="1579587"/>
            <a:ext cx="7315200" cy="5518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lnSpc>
                <a:spcPct val="250000"/>
              </a:lnSpc>
              <a:buSzPct val="100000"/>
              <a:buFont typeface="+mj-lt"/>
              <a:buAutoNum type="arabicPeriod"/>
            </a:pPr>
            <a:r>
              <a:rPr lang="en-US" sz="1800" dirty="0">
                <a:solidFill>
                  <a:srgbClr val="2C3249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Dataset overview</a:t>
            </a:r>
          </a:p>
          <a:p>
            <a:pPr marL="342900" indent="-342900" algn="l">
              <a:lnSpc>
                <a:spcPct val="250000"/>
              </a:lnSpc>
              <a:buSzPct val="100000"/>
              <a:buFont typeface="+mj-lt"/>
              <a:buAutoNum type="arabicPeriod"/>
            </a:pPr>
            <a:r>
              <a:rPr lang="en-US" dirty="0">
                <a:solidFill>
                  <a:srgbClr val="2C3249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Problem statement </a:t>
            </a:r>
          </a:p>
          <a:p>
            <a:pPr marL="342900" indent="-342900" algn="l">
              <a:lnSpc>
                <a:spcPct val="250000"/>
              </a:lnSpc>
              <a:buSzPct val="100000"/>
              <a:buFont typeface="+mj-lt"/>
              <a:buAutoNum type="arabicPeriod"/>
            </a:pPr>
            <a:r>
              <a:rPr lang="en-US" sz="1800" dirty="0">
                <a:solidFill>
                  <a:srgbClr val="2C3249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Why this matter</a:t>
            </a:r>
          </a:p>
          <a:p>
            <a:pPr marL="342900" indent="-342900" algn="l">
              <a:lnSpc>
                <a:spcPct val="250000"/>
              </a:lnSpc>
              <a:buSzPct val="100000"/>
              <a:buFont typeface="+mj-lt"/>
              <a:buAutoNum type="arabicPeriod"/>
            </a:pPr>
            <a:r>
              <a:rPr lang="en-US" dirty="0">
                <a:solidFill>
                  <a:srgbClr val="2C3249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Exploratory data analysis</a:t>
            </a:r>
            <a:endParaRPr lang="en-US" dirty="0">
              <a:solidFill>
                <a:srgbClr val="272D45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342900" indent="-342900">
              <a:lnSpc>
                <a:spcPct val="250000"/>
              </a:lnSpc>
              <a:buSzPct val="100000"/>
              <a:buFont typeface="+mj-lt"/>
              <a:buAutoNum type="arabicPeriod"/>
            </a:pPr>
            <a:r>
              <a:rPr lang="en-US" dirty="0">
                <a:solidFill>
                  <a:srgbClr val="272D45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Sentimental analysis</a:t>
            </a:r>
          </a:p>
          <a:p>
            <a:pPr marL="342900" indent="-342900">
              <a:lnSpc>
                <a:spcPct val="250000"/>
              </a:lnSpc>
              <a:buSzPct val="100000"/>
              <a:buFont typeface="+mj-lt"/>
              <a:buAutoNum type="arabicPeriod"/>
            </a:pPr>
            <a:r>
              <a:rPr lang="en-US" dirty="0">
                <a:solidFill>
                  <a:srgbClr val="272D45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Clustering technique</a:t>
            </a:r>
          </a:p>
          <a:p>
            <a:pPr marL="342900" indent="-342900">
              <a:lnSpc>
                <a:spcPct val="250000"/>
              </a:lnSpc>
              <a:buSzPct val="100000"/>
              <a:buFont typeface="+mj-lt"/>
              <a:buAutoNum type="arabicPeriod"/>
            </a:pPr>
            <a:r>
              <a:rPr lang="en-US" dirty="0">
                <a:solidFill>
                  <a:srgbClr val="272D45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Churn prediction </a:t>
            </a:r>
          </a:p>
          <a:p>
            <a:pPr marL="342900" indent="-342900">
              <a:lnSpc>
                <a:spcPct val="250000"/>
              </a:lnSpc>
              <a:buSzPct val="100000"/>
              <a:buFont typeface="+mj-lt"/>
              <a:buAutoNum type="arabicPeriod"/>
            </a:pPr>
            <a:r>
              <a:rPr lang="en-US" dirty="0">
                <a:solidFill>
                  <a:srgbClr val="272D45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Retention Strategy</a:t>
            </a:r>
            <a:endParaRPr lang="en-US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1026" name="Picture 2" descr="97,500+ Meeting Agenda Stock Photos, Pictures &amp; Royalty-Free ...">
            <a:extLst>
              <a:ext uri="{FF2B5EF4-FFF2-40B4-BE49-F238E27FC236}">
                <a16:creationId xmlns:a16="http://schemas.microsoft.com/office/drawing/2014/main" id="{CFA00802-DD4C-65A8-B25A-5B96F16B98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82779" y1="54575" x2="82779" y2="59150"/>
                        <a14:foregroundMark x1="82387" y1="53431" x2="79760" y2="73856"/>
                        <a14:backgroundMark x1="78865" y1="73856" x2="78865" y2="789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3468" y="-94600"/>
            <a:ext cx="7106783" cy="8418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6163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94970D-D108-CBCF-61D4-E6B7298721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CB9F551-04C8-89BF-68F1-046910016DCD}"/>
              </a:ext>
            </a:extLst>
          </p:cNvPr>
          <p:cNvSpPr/>
          <p:nvPr/>
        </p:nvSpPr>
        <p:spPr>
          <a:xfrm>
            <a:off x="12643945" y="7756634"/>
            <a:ext cx="1986455" cy="4729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F5A61A0-4738-E4AA-8BAF-043B9EC9B288}"/>
              </a:ext>
            </a:extLst>
          </p:cNvPr>
          <p:cNvSpPr/>
          <p:nvPr/>
        </p:nvSpPr>
        <p:spPr>
          <a:xfrm rot="16200000">
            <a:off x="7168242" y="-7168246"/>
            <a:ext cx="293915" cy="14630403"/>
          </a:xfrm>
          <a:prstGeom prst="rect">
            <a:avLst/>
          </a:prstGeom>
          <a:solidFill>
            <a:srgbClr val="18699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FC30B75-B101-AD06-58AE-AA5FC43E465F}"/>
              </a:ext>
            </a:extLst>
          </p:cNvPr>
          <p:cNvGrpSpPr/>
          <p:nvPr/>
        </p:nvGrpSpPr>
        <p:grpSpPr>
          <a:xfrm>
            <a:off x="1093464" y="1056290"/>
            <a:ext cx="12543708" cy="6716110"/>
            <a:chOff x="1746047" y="2265964"/>
            <a:chExt cx="11138307" cy="5963635"/>
          </a:xfrm>
        </p:grpSpPr>
        <p:pic>
          <p:nvPicPr>
            <p:cNvPr id="1026" name="Picture 2" descr="Churn prediction and management - SeedSetGroup">
              <a:extLst>
                <a:ext uri="{FF2B5EF4-FFF2-40B4-BE49-F238E27FC236}">
                  <a16:creationId xmlns:a16="http://schemas.microsoft.com/office/drawing/2014/main" id="{2F610221-57F2-4040-CAC4-A57DD404195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46047" y="2265964"/>
              <a:ext cx="11138307" cy="59636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8F4FE482-2329-FFC6-C9C5-4296FC4FE487}"/>
                </a:ext>
              </a:extLst>
            </p:cNvPr>
            <p:cNvSpPr/>
            <p:nvPr/>
          </p:nvSpPr>
          <p:spPr>
            <a:xfrm>
              <a:off x="4803228" y="3715052"/>
              <a:ext cx="4072758" cy="4729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Open Sans" pitchFamily="2" charset="0"/>
                <a:ea typeface="Open Sans" pitchFamily="2" charset="0"/>
                <a:cs typeface="Open Sans" pitchFamily="2" charset="0"/>
              </a:endParaRPr>
            </a:p>
          </p:txBody>
        </p:sp>
      </p:grpSp>
      <p:sp>
        <p:nvSpPr>
          <p:cNvPr id="3" name="Text 0">
            <a:extLst>
              <a:ext uri="{FF2B5EF4-FFF2-40B4-BE49-F238E27FC236}">
                <a16:creationId xmlns:a16="http://schemas.microsoft.com/office/drawing/2014/main" id="{A5BE120E-973C-E654-30C4-4C933E0DC714}"/>
              </a:ext>
            </a:extLst>
          </p:cNvPr>
          <p:cNvSpPr/>
          <p:nvPr/>
        </p:nvSpPr>
        <p:spPr>
          <a:xfrm>
            <a:off x="2869324" y="1343436"/>
            <a:ext cx="781525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5550"/>
              </a:lnSpc>
            </a:pPr>
            <a:r>
              <a:rPr lang="en-US" sz="4800" b="1" dirty="0">
                <a:latin typeface="Open Sans" pitchFamily="2" charset="0"/>
                <a:ea typeface="Open Sans" pitchFamily="2" charset="0"/>
                <a:cs typeface="Open Sans" pitchFamily="2" charset="0"/>
              </a:rPr>
              <a:t>07. Churn Prediction   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B9D9AF-2E22-A2C6-866B-3BA44A8321D6}"/>
              </a:ext>
            </a:extLst>
          </p:cNvPr>
          <p:cNvSpPr txBox="1"/>
          <p:nvPr/>
        </p:nvSpPr>
        <p:spPr>
          <a:xfrm>
            <a:off x="3258373" y="2208866"/>
            <a:ext cx="7315200" cy="46358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indent="0" algn="just">
              <a:lnSpc>
                <a:spcPct val="150000"/>
              </a:lnSpc>
              <a:buNone/>
              <a:defRPr>
                <a:latin typeface="Open Sans" pitchFamily="2" charset="0"/>
                <a:ea typeface="Open Sans" pitchFamily="2" charset="0"/>
                <a:cs typeface="Open Sans" pitchFamily="2" charset="0"/>
              </a:defRPr>
            </a:lvl1pPr>
          </a:lstStyle>
          <a:p>
            <a:pPr algn="ctr"/>
            <a:r>
              <a:rPr lang="en-US" dirty="0"/>
              <a:t>Turning Prediction into Prevention</a:t>
            </a:r>
            <a:endParaRPr 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3592431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1DFC21-98B8-DB81-A4DE-AF92EAC7CB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07FA137-3006-10FD-002B-C31E36668E6B}"/>
              </a:ext>
            </a:extLst>
          </p:cNvPr>
          <p:cNvSpPr/>
          <p:nvPr/>
        </p:nvSpPr>
        <p:spPr>
          <a:xfrm>
            <a:off x="12643945" y="7756634"/>
            <a:ext cx="1986455" cy="4729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C3B8612-6B2F-9FDF-A34D-FABAE0848DD0}"/>
              </a:ext>
            </a:extLst>
          </p:cNvPr>
          <p:cNvSpPr/>
          <p:nvPr/>
        </p:nvSpPr>
        <p:spPr>
          <a:xfrm rot="16200000">
            <a:off x="7168242" y="-7168246"/>
            <a:ext cx="293915" cy="14630403"/>
          </a:xfrm>
          <a:prstGeom prst="rect">
            <a:avLst/>
          </a:prstGeom>
          <a:solidFill>
            <a:srgbClr val="18699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0">
            <a:extLst>
              <a:ext uri="{FF2B5EF4-FFF2-40B4-BE49-F238E27FC236}">
                <a16:creationId xmlns:a16="http://schemas.microsoft.com/office/drawing/2014/main" id="{C5D22683-A188-BC95-5AC7-A69558F78C62}"/>
              </a:ext>
            </a:extLst>
          </p:cNvPr>
          <p:cNvSpPr/>
          <p:nvPr/>
        </p:nvSpPr>
        <p:spPr>
          <a:xfrm>
            <a:off x="512378" y="648054"/>
            <a:ext cx="7541062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5550"/>
              </a:lnSpc>
            </a:pPr>
            <a:r>
              <a:rPr lang="en-US" sz="4400" b="1" dirty="0">
                <a:latin typeface="Open Sans" pitchFamily="2" charset="0"/>
                <a:ea typeface="Open Sans" pitchFamily="2" charset="0"/>
                <a:cs typeface="Open Sans" pitchFamily="2" charset="0"/>
              </a:rPr>
              <a:t>Model Selection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F8D6BD4-FA2B-2165-4210-120AACFE5162}"/>
              </a:ext>
            </a:extLst>
          </p:cNvPr>
          <p:cNvSpPr txBox="1"/>
          <p:nvPr/>
        </p:nvSpPr>
        <p:spPr>
          <a:xfrm>
            <a:off x="512378" y="1425365"/>
            <a:ext cx="12888312" cy="8790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800" dirty="0">
                <a:latin typeface="Open Sans" pitchFamily="2" charset="0"/>
                <a:ea typeface="Open Sans" pitchFamily="2" charset="0"/>
                <a:cs typeface="Open Sans" pitchFamily="2" charset="0"/>
              </a:rPr>
              <a:t>A comparative analysis of the four selected classification models reveals their performance across key evaluation metrics, with a particular focus on the F1-Score.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A1E63284-524B-039D-A0EB-843E7B89E4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3616097"/>
              </p:ext>
            </p:extLst>
          </p:nvPr>
        </p:nvGraphicFramePr>
        <p:xfrm>
          <a:off x="1554215" y="2538376"/>
          <a:ext cx="11521968" cy="440917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20328">
                  <a:extLst>
                    <a:ext uri="{9D8B030D-6E8A-4147-A177-3AD203B41FA5}">
                      <a16:colId xmlns:a16="http://schemas.microsoft.com/office/drawing/2014/main" val="2641879278"/>
                    </a:ext>
                  </a:extLst>
                </a:gridCol>
                <a:gridCol w="1920328">
                  <a:extLst>
                    <a:ext uri="{9D8B030D-6E8A-4147-A177-3AD203B41FA5}">
                      <a16:colId xmlns:a16="http://schemas.microsoft.com/office/drawing/2014/main" val="256848288"/>
                    </a:ext>
                  </a:extLst>
                </a:gridCol>
                <a:gridCol w="1920328">
                  <a:extLst>
                    <a:ext uri="{9D8B030D-6E8A-4147-A177-3AD203B41FA5}">
                      <a16:colId xmlns:a16="http://schemas.microsoft.com/office/drawing/2014/main" val="908432965"/>
                    </a:ext>
                  </a:extLst>
                </a:gridCol>
                <a:gridCol w="1920328">
                  <a:extLst>
                    <a:ext uri="{9D8B030D-6E8A-4147-A177-3AD203B41FA5}">
                      <a16:colId xmlns:a16="http://schemas.microsoft.com/office/drawing/2014/main" val="2034518136"/>
                    </a:ext>
                  </a:extLst>
                </a:gridCol>
                <a:gridCol w="1920328">
                  <a:extLst>
                    <a:ext uri="{9D8B030D-6E8A-4147-A177-3AD203B41FA5}">
                      <a16:colId xmlns:a16="http://schemas.microsoft.com/office/drawing/2014/main" val="824754026"/>
                    </a:ext>
                  </a:extLst>
                </a:gridCol>
                <a:gridCol w="1920328">
                  <a:extLst>
                    <a:ext uri="{9D8B030D-6E8A-4147-A177-3AD203B41FA5}">
                      <a16:colId xmlns:a16="http://schemas.microsoft.com/office/drawing/2014/main" val="3168318102"/>
                    </a:ext>
                  </a:extLst>
                </a:gridCol>
              </a:tblGrid>
              <a:tr h="6769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Model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Accuracy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ROC-AUC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Churn 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Churn precision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Churn F1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75836374"/>
                  </a:ext>
                </a:extLst>
              </a:tr>
              <a:tr h="75615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effectLst/>
                        </a:rPr>
                        <a:t>Logistic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effectLst/>
                        </a:rPr>
                        <a:t>84%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7108943"/>
                  </a:ext>
                </a:extLst>
              </a:tr>
              <a:tr h="70761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effectLst/>
                        </a:rPr>
                        <a:t>Random Forest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effectLst/>
                        </a:rPr>
                        <a:t>85%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30194665"/>
                  </a:ext>
                </a:extLst>
              </a:tr>
              <a:tr h="75615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effectLst/>
                        </a:rPr>
                        <a:t>XGBoost</a:t>
                      </a:r>
                      <a:endParaRPr lang="en-US" dirty="0">
                        <a:effectLst/>
                      </a:endParaRP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effectLst/>
                        </a:rPr>
                        <a:t>88%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91604477"/>
                  </a:ext>
                </a:extLst>
              </a:tr>
              <a:tr h="75615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effectLst/>
                        </a:rPr>
                        <a:t>Neural Network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effectLst/>
                        </a:rPr>
                        <a:t>86%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0982433"/>
                  </a:ext>
                </a:extLst>
              </a:tr>
              <a:tr h="75615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effectLst/>
                        </a:rPr>
                        <a:t>Stacking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effectLst/>
                        </a:rPr>
                        <a:t>87%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68083600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D969A909-CDB4-B402-2F18-DEDFB6637C8B}"/>
              </a:ext>
            </a:extLst>
          </p:cNvPr>
          <p:cNvSpPr txBox="1"/>
          <p:nvPr/>
        </p:nvSpPr>
        <p:spPr>
          <a:xfrm>
            <a:off x="512378" y="7075033"/>
            <a:ext cx="8631621" cy="46358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indent="0" algn="just">
              <a:lnSpc>
                <a:spcPct val="150000"/>
              </a:lnSpc>
              <a:buNone/>
              <a:defRPr>
                <a:latin typeface="Open Sans" pitchFamily="2" charset="0"/>
                <a:ea typeface="Open Sans" pitchFamily="2" charset="0"/>
                <a:cs typeface="Open Sans" pitchFamily="2" charset="0"/>
              </a:defRPr>
            </a:lvl1pPr>
          </a:lstStyle>
          <a:p>
            <a:r>
              <a:rPr lang="en-US" dirty="0"/>
              <a:t>From Insights to prediction </a:t>
            </a:r>
            <a:r>
              <a:rPr lang="en-US" dirty="0" err="1"/>
              <a:t>XGBoost</a:t>
            </a:r>
            <a:r>
              <a:rPr lang="en-US" dirty="0"/>
              <a:t> model is the best performer</a:t>
            </a:r>
          </a:p>
        </p:txBody>
      </p:sp>
    </p:spTree>
    <p:extLst>
      <p:ext uri="{BB962C8B-B14F-4D97-AF65-F5344CB8AC3E}">
        <p14:creationId xmlns:p14="http://schemas.microsoft.com/office/powerpoint/2010/main" val="22524521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5C2980-6F10-DFC4-5ADA-4FEB4D82BB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10A8D88-D811-DCED-1518-5C0735ADA0DA}"/>
              </a:ext>
            </a:extLst>
          </p:cNvPr>
          <p:cNvSpPr/>
          <p:nvPr/>
        </p:nvSpPr>
        <p:spPr>
          <a:xfrm>
            <a:off x="12643945" y="7756634"/>
            <a:ext cx="1986455" cy="4729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92CFF60-95AB-ADEF-8084-D3B0B7B23B83}"/>
              </a:ext>
            </a:extLst>
          </p:cNvPr>
          <p:cNvSpPr/>
          <p:nvPr/>
        </p:nvSpPr>
        <p:spPr>
          <a:xfrm rot="16200000">
            <a:off x="7168242" y="-7168246"/>
            <a:ext cx="293915" cy="14630403"/>
          </a:xfrm>
          <a:prstGeom prst="rect">
            <a:avLst/>
          </a:prstGeom>
          <a:solidFill>
            <a:srgbClr val="18699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0">
            <a:extLst>
              <a:ext uri="{FF2B5EF4-FFF2-40B4-BE49-F238E27FC236}">
                <a16:creationId xmlns:a16="http://schemas.microsoft.com/office/drawing/2014/main" id="{A329B201-987E-660B-A38A-4CC433FDA6E3}"/>
              </a:ext>
            </a:extLst>
          </p:cNvPr>
          <p:cNvSpPr/>
          <p:nvPr/>
        </p:nvSpPr>
        <p:spPr>
          <a:xfrm>
            <a:off x="512378" y="474628"/>
            <a:ext cx="9023022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5550"/>
              </a:lnSpc>
            </a:pPr>
            <a:r>
              <a:rPr lang="en-US" sz="4400" dirty="0">
                <a:latin typeface="Open Sans" pitchFamily="2" charset="0"/>
                <a:ea typeface="Open Sans" pitchFamily="2" charset="0"/>
                <a:cs typeface="Open Sans" pitchFamily="2" charset="0"/>
              </a:rPr>
              <a:t>Model Prediction Quality</a:t>
            </a:r>
            <a:endParaRPr lang="en-US" sz="4400" b="1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A084F9-A2A8-9E33-38E2-E5D8E8B5F8BB}"/>
              </a:ext>
            </a:extLst>
          </p:cNvPr>
          <p:cNvSpPr txBox="1"/>
          <p:nvPr/>
        </p:nvSpPr>
        <p:spPr>
          <a:xfrm>
            <a:off x="512378" y="5782951"/>
            <a:ext cx="12888312" cy="22294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Open Sans" pitchFamily="2" charset="0"/>
                <a:ea typeface="Open Sans" pitchFamily="2" charset="0"/>
                <a:cs typeface="Open Sans" pitchFamily="2" charset="0"/>
              </a:rPr>
              <a:t>The model accurately identifies most churners while maintaining a manageable false alarm rate, making it suitable for proactive retention targeting.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Open Sans" pitchFamily="2" charset="0"/>
                <a:ea typeface="Open Sans" pitchFamily="2" charset="0"/>
                <a:cs typeface="Open Sans" pitchFamily="2" charset="0"/>
              </a:rPr>
              <a:t>With an AUC of 90%, the model demonstrates strong ability to distinguish high-risk churn customers from loyal ones.</a:t>
            </a:r>
            <a:endParaRPr lang="en-US" sz="180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F65C4A3-7A71-42D0-067F-4EC9FD59E5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4448" y="1331921"/>
            <a:ext cx="4829175" cy="433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EAAD4118-F68B-7C41-F91C-CD56BF8DC7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4246" y="1424174"/>
            <a:ext cx="5241706" cy="4149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71423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48CA9D-7569-AFC9-00F7-F3373DE6B5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25647FE-9DB3-5838-6E4B-C926694235EC}"/>
              </a:ext>
            </a:extLst>
          </p:cNvPr>
          <p:cNvSpPr/>
          <p:nvPr/>
        </p:nvSpPr>
        <p:spPr>
          <a:xfrm>
            <a:off x="12643945" y="7756634"/>
            <a:ext cx="1986455" cy="4729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8B17304-2C42-D184-FBE2-08B3E0594EA2}"/>
              </a:ext>
            </a:extLst>
          </p:cNvPr>
          <p:cNvSpPr/>
          <p:nvPr/>
        </p:nvSpPr>
        <p:spPr>
          <a:xfrm rot="16200000">
            <a:off x="7168242" y="-7168246"/>
            <a:ext cx="293915" cy="14630403"/>
          </a:xfrm>
          <a:prstGeom prst="rect">
            <a:avLst/>
          </a:prstGeom>
          <a:solidFill>
            <a:srgbClr val="18699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0">
            <a:extLst>
              <a:ext uri="{FF2B5EF4-FFF2-40B4-BE49-F238E27FC236}">
                <a16:creationId xmlns:a16="http://schemas.microsoft.com/office/drawing/2014/main" id="{16C7FEDC-DF49-2484-42AD-497FD17359D2}"/>
              </a:ext>
            </a:extLst>
          </p:cNvPr>
          <p:cNvSpPr/>
          <p:nvPr/>
        </p:nvSpPr>
        <p:spPr>
          <a:xfrm>
            <a:off x="512378" y="474628"/>
            <a:ext cx="9023022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5550"/>
              </a:lnSpc>
            </a:pPr>
            <a:r>
              <a:rPr lang="en-US" sz="4400" dirty="0">
                <a:latin typeface="Open Sans" pitchFamily="2" charset="0"/>
                <a:ea typeface="Open Sans" pitchFamily="2" charset="0"/>
                <a:cs typeface="Open Sans" pitchFamily="2" charset="0"/>
              </a:rPr>
              <a:t>What Actually Drives Churn</a:t>
            </a:r>
            <a:endParaRPr lang="en-US" sz="4400" b="1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2C1A84-8BFA-2741-7411-468F3BC9FE07}"/>
              </a:ext>
            </a:extLst>
          </p:cNvPr>
          <p:cNvSpPr txBox="1"/>
          <p:nvPr/>
        </p:nvSpPr>
        <p:spPr>
          <a:xfrm>
            <a:off x="512378" y="6963384"/>
            <a:ext cx="12888312" cy="5674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en-US" dirty="0">
                <a:latin typeface="Open Sans" pitchFamily="2" charset="0"/>
                <a:ea typeface="Open Sans" pitchFamily="2" charset="0"/>
                <a:cs typeface="Open Sans" pitchFamily="2" charset="0"/>
              </a:rPr>
              <a:t>Churn is driven by service type, payment friction, customer sentiment, and early-stage tenure</a:t>
            </a:r>
            <a:endParaRPr lang="en-US" sz="180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1AF129B8-BFA2-382E-6099-1B188675A2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7488" y="1310126"/>
            <a:ext cx="8698091" cy="5609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85983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76700"/>
            <a:ext cx="6521410" cy="531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4400" dirty="0">
                <a:solidFill>
                  <a:srgbClr val="272D45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08. Retention Strategy</a:t>
            </a:r>
            <a:endParaRPr lang="en-US" sz="440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C26F969-6494-7A19-BD22-C6A747BF4E6F}"/>
              </a:ext>
            </a:extLst>
          </p:cNvPr>
          <p:cNvGrpSpPr/>
          <p:nvPr/>
        </p:nvGrpSpPr>
        <p:grpSpPr>
          <a:xfrm>
            <a:off x="793790" y="1396960"/>
            <a:ext cx="13042820" cy="1020723"/>
            <a:chOff x="793790" y="1658779"/>
            <a:chExt cx="13042820" cy="1020723"/>
          </a:xfrm>
        </p:grpSpPr>
        <p:sp>
          <p:nvSpPr>
            <p:cNvPr id="3" name="Shape 1"/>
            <p:cNvSpPr/>
            <p:nvPr/>
          </p:nvSpPr>
          <p:spPr>
            <a:xfrm>
              <a:off x="793790" y="1658779"/>
              <a:ext cx="680442" cy="1020723"/>
            </a:xfrm>
            <a:prstGeom prst="roundRect">
              <a:avLst>
                <a:gd name="adj" fmla="val 360022"/>
              </a:avLst>
            </a:prstGeom>
            <a:solidFill>
              <a:srgbClr val="DFECE9"/>
            </a:solidFill>
            <a:ln w="7620">
              <a:solidFill>
                <a:srgbClr val="C5D2CF"/>
              </a:solidFill>
              <a:prstDash val="solid"/>
            </a:ln>
          </p:spPr>
        </p:sp>
        <p:pic>
          <p:nvPicPr>
            <p:cNvPr id="4" name="Image 0" descr="preencoded.png"/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06435" y="2041565"/>
              <a:ext cx="255151" cy="255151"/>
            </a:xfrm>
            <a:prstGeom prst="rect">
              <a:avLst/>
            </a:prstGeom>
          </p:spPr>
        </p:pic>
        <p:sp>
          <p:nvSpPr>
            <p:cNvPr id="5" name="Text 2"/>
            <p:cNvSpPr/>
            <p:nvPr/>
          </p:nvSpPr>
          <p:spPr>
            <a:xfrm>
              <a:off x="1644253" y="1828800"/>
              <a:ext cx="2126456" cy="265747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050"/>
                </a:lnSpc>
                <a:buNone/>
              </a:pPr>
              <a:r>
                <a:rPr lang="en-US" sz="2000" dirty="0">
                  <a:solidFill>
                    <a:srgbClr val="2C3249"/>
                  </a:solidFill>
                  <a:latin typeface="Open Sans" pitchFamily="2" charset="0"/>
                  <a:ea typeface="Open Sans" pitchFamily="2" charset="0"/>
                  <a:cs typeface="Open Sans" pitchFamily="2" charset="0"/>
                </a:rPr>
                <a:t>First 90-Day Program</a:t>
              </a:r>
              <a:endParaRPr lang="en-US" sz="2000" dirty="0">
                <a:latin typeface="Open Sans" pitchFamily="2" charset="0"/>
                <a:ea typeface="Open Sans" pitchFamily="2" charset="0"/>
                <a:cs typeface="Open Sans" pitchFamily="2" charset="0"/>
              </a:endParaRPr>
            </a:p>
          </p:txBody>
        </p:sp>
        <p:sp>
          <p:nvSpPr>
            <p:cNvPr id="6" name="Text 3"/>
            <p:cNvSpPr/>
            <p:nvPr/>
          </p:nvSpPr>
          <p:spPr>
            <a:xfrm>
              <a:off x="1644253" y="2196584"/>
              <a:ext cx="12192357" cy="272177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100"/>
                </a:lnSpc>
                <a:buNone/>
              </a:pPr>
              <a:r>
                <a:rPr lang="en-US" sz="1600" dirty="0">
                  <a:solidFill>
                    <a:srgbClr val="2C3249"/>
                  </a:solidFill>
                  <a:latin typeface="Open Sans" pitchFamily="2" charset="0"/>
                  <a:ea typeface="Open Sans" pitchFamily="2" charset="0"/>
                  <a:cs typeface="Open Sans" pitchFamily="2" charset="0"/>
                </a:rPr>
                <a:t>Proactive check-ins, free add-on trials, speed reassurance.</a:t>
              </a:r>
              <a:endParaRPr lang="en-US" sz="1600" dirty="0">
                <a:latin typeface="Open Sans" pitchFamily="2" charset="0"/>
                <a:ea typeface="Open Sans" pitchFamily="2" charset="0"/>
                <a:cs typeface="Open Sans" pitchFamily="2" charset="0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DFF0C0C-F010-9504-91F8-CCC7EB17F3D2}"/>
              </a:ext>
            </a:extLst>
          </p:cNvPr>
          <p:cNvGrpSpPr/>
          <p:nvPr/>
        </p:nvGrpSpPr>
        <p:grpSpPr>
          <a:xfrm>
            <a:off x="793790" y="2766804"/>
            <a:ext cx="13042820" cy="1020723"/>
            <a:chOff x="793790" y="2849523"/>
            <a:chExt cx="13042820" cy="1020723"/>
          </a:xfrm>
        </p:grpSpPr>
        <p:sp>
          <p:nvSpPr>
            <p:cNvPr id="7" name="Shape 4"/>
            <p:cNvSpPr/>
            <p:nvPr/>
          </p:nvSpPr>
          <p:spPr>
            <a:xfrm>
              <a:off x="793790" y="2849523"/>
              <a:ext cx="680442" cy="1020723"/>
            </a:xfrm>
            <a:prstGeom prst="roundRect">
              <a:avLst>
                <a:gd name="adj" fmla="val 360022"/>
              </a:avLst>
            </a:prstGeom>
            <a:solidFill>
              <a:srgbClr val="DFECE9"/>
            </a:solidFill>
            <a:ln w="7620">
              <a:solidFill>
                <a:srgbClr val="C5D2CF"/>
              </a:solidFill>
              <a:prstDash val="solid"/>
            </a:ln>
          </p:spPr>
        </p:sp>
        <p:pic>
          <p:nvPicPr>
            <p:cNvPr id="8" name="Image 1" descr="preencoded.png"/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06435" y="3232309"/>
              <a:ext cx="255151" cy="255151"/>
            </a:xfrm>
            <a:prstGeom prst="rect">
              <a:avLst/>
            </a:prstGeom>
          </p:spPr>
        </p:pic>
        <p:sp>
          <p:nvSpPr>
            <p:cNvPr id="9" name="Text 5"/>
            <p:cNvSpPr/>
            <p:nvPr/>
          </p:nvSpPr>
          <p:spPr>
            <a:xfrm>
              <a:off x="1644253" y="3019544"/>
              <a:ext cx="2126456" cy="265747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050"/>
                </a:lnSpc>
                <a:buNone/>
              </a:pPr>
              <a:r>
                <a:rPr lang="en-US" sz="2000" dirty="0">
                  <a:solidFill>
                    <a:srgbClr val="2C3249"/>
                  </a:solidFill>
                  <a:latin typeface="Open Sans" pitchFamily="2" charset="0"/>
                  <a:ea typeface="Open Sans" pitchFamily="2" charset="0"/>
                  <a:cs typeface="Open Sans" pitchFamily="2" charset="0"/>
                </a:rPr>
                <a:t>Contract Upgrades</a:t>
              </a:r>
              <a:endParaRPr lang="en-US" sz="2000" dirty="0">
                <a:latin typeface="Open Sans" pitchFamily="2" charset="0"/>
                <a:ea typeface="Open Sans" pitchFamily="2" charset="0"/>
                <a:cs typeface="Open Sans" pitchFamily="2" charset="0"/>
              </a:endParaRPr>
            </a:p>
          </p:txBody>
        </p:sp>
        <p:sp>
          <p:nvSpPr>
            <p:cNvPr id="10" name="Text 6"/>
            <p:cNvSpPr/>
            <p:nvPr/>
          </p:nvSpPr>
          <p:spPr>
            <a:xfrm>
              <a:off x="1644253" y="3387328"/>
              <a:ext cx="12192357" cy="272177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100"/>
                </a:lnSpc>
                <a:buNone/>
              </a:pPr>
              <a:r>
                <a:rPr lang="en-US" sz="1600" dirty="0">
                  <a:solidFill>
                    <a:srgbClr val="2C3249"/>
                  </a:solidFill>
                  <a:latin typeface="Open Sans" pitchFamily="2" charset="0"/>
                  <a:ea typeface="Open Sans" pitchFamily="2" charset="0"/>
                  <a:cs typeface="Open Sans" pitchFamily="2" charset="0"/>
                </a:rPr>
                <a:t>Incentivize 1-year upgrades, bundle high-value add-ons.</a:t>
              </a:r>
              <a:endParaRPr lang="en-US" sz="1600" dirty="0">
                <a:latin typeface="Open Sans" pitchFamily="2" charset="0"/>
                <a:ea typeface="Open Sans" pitchFamily="2" charset="0"/>
                <a:cs typeface="Open Sans" pitchFamily="2" charset="0"/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97C3F76-50AF-4CE6-0AEA-E257D480D5C5}"/>
              </a:ext>
            </a:extLst>
          </p:cNvPr>
          <p:cNvGrpSpPr/>
          <p:nvPr/>
        </p:nvGrpSpPr>
        <p:grpSpPr>
          <a:xfrm>
            <a:off x="793790" y="4136648"/>
            <a:ext cx="13042820" cy="1020723"/>
            <a:chOff x="793790" y="4040267"/>
            <a:chExt cx="13042820" cy="1020723"/>
          </a:xfrm>
        </p:grpSpPr>
        <p:sp>
          <p:nvSpPr>
            <p:cNvPr id="11" name="Shape 7"/>
            <p:cNvSpPr/>
            <p:nvPr/>
          </p:nvSpPr>
          <p:spPr>
            <a:xfrm>
              <a:off x="793790" y="4040267"/>
              <a:ext cx="680442" cy="1020723"/>
            </a:xfrm>
            <a:prstGeom prst="roundRect">
              <a:avLst>
                <a:gd name="adj" fmla="val 360022"/>
              </a:avLst>
            </a:prstGeom>
            <a:solidFill>
              <a:srgbClr val="DFECE9"/>
            </a:solidFill>
            <a:ln w="7620">
              <a:solidFill>
                <a:srgbClr val="C5D2CF"/>
              </a:solidFill>
              <a:prstDash val="solid"/>
            </a:ln>
          </p:spPr>
        </p:sp>
        <p:pic>
          <p:nvPicPr>
            <p:cNvPr id="12" name="Image 2" descr="preencoded.png"/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06435" y="4423053"/>
              <a:ext cx="255151" cy="255151"/>
            </a:xfrm>
            <a:prstGeom prst="rect">
              <a:avLst/>
            </a:prstGeom>
          </p:spPr>
        </p:pic>
        <p:sp>
          <p:nvSpPr>
            <p:cNvPr id="13" name="Text 8"/>
            <p:cNvSpPr/>
            <p:nvPr/>
          </p:nvSpPr>
          <p:spPr>
            <a:xfrm>
              <a:off x="1644253" y="4210288"/>
              <a:ext cx="2126456" cy="265747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050"/>
                </a:lnSpc>
                <a:buNone/>
              </a:pPr>
              <a:r>
                <a:rPr lang="en-US" sz="2000" dirty="0">
                  <a:solidFill>
                    <a:srgbClr val="2C3249"/>
                  </a:solidFill>
                  <a:latin typeface="Open Sans" pitchFamily="2" charset="0"/>
                  <a:ea typeface="Open Sans" pitchFamily="2" charset="0"/>
                  <a:cs typeface="Open Sans" pitchFamily="2" charset="0"/>
                </a:rPr>
                <a:t>Reduce Billing Friction</a:t>
              </a:r>
              <a:endParaRPr lang="en-US" sz="2000" dirty="0">
                <a:latin typeface="Open Sans" pitchFamily="2" charset="0"/>
                <a:ea typeface="Open Sans" pitchFamily="2" charset="0"/>
                <a:cs typeface="Open Sans" pitchFamily="2" charset="0"/>
              </a:endParaRPr>
            </a:p>
          </p:txBody>
        </p:sp>
        <p:sp>
          <p:nvSpPr>
            <p:cNvPr id="14" name="Text 9"/>
            <p:cNvSpPr/>
            <p:nvPr/>
          </p:nvSpPr>
          <p:spPr>
            <a:xfrm>
              <a:off x="1644253" y="4578072"/>
              <a:ext cx="12192357" cy="272177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100"/>
                </a:lnSpc>
                <a:buNone/>
              </a:pPr>
              <a:r>
                <a:rPr lang="en-US" sz="1600" dirty="0">
                  <a:solidFill>
                    <a:srgbClr val="2C3249"/>
                  </a:solidFill>
                  <a:latin typeface="Open Sans" pitchFamily="2" charset="0"/>
                  <a:ea typeface="Open Sans" pitchFamily="2" charset="0"/>
                  <a:cs typeface="Open Sans" pitchFamily="2" charset="0"/>
                </a:rPr>
                <a:t>Incentivize auto-pay (5-10% discount), move from electronic checks.</a:t>
              </a:r>
              <a:endParaRPr lang="en-US" sz="1600" dirty="0">
                <a:latin typeface="Open Sans" pitchFamily="2" charset="0"/>
                <a:ea typeface="Open Sans" pitchFamily="2" charset="0"/>
                <a:cs typeface="Open Sans" pitchFamily="2" charset="0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78DE63E-49AF-5F2F-1C6F-954A20ECFE75}"/>
              </a:ext>
            </a:extLst>
          </p:cNvPr>
          <p:cNvGrpSpPr/>
          <p:nvPr/>
        </p:nvGrpSpPr>
        <p:grpSpPr>
          <a:xfrm>
            <a:off x="793790" y="5506492"/>
            <a:ext cx="13042820" cy="1020723"/>
            <a:chOff x="793790" y="5231011"/>
            <a:chExt cx="13042820" cy="1020723"/>
          </a:xfrm>
        </p:grpSpPr>
        <p:sp>
          <p:nvSpPr>
            <p:cNvPr id="15" name="Shape 10"/>
            <p:cNvSpPr/>
            <p:nvPr/>
          </p:nvSpPr>
          <p:spPr>
            <a:xfrm>
              <a:off x="793790" y="5231011"/>
              <a:ext cx="680442" cy="1020723"/>
            </a:xfrm>
            <a:prstGeom prst="roundRect">
              <a:avLst>
                <a:gd name="adj" fmla="val 360022"/>
              </a:avLst>
            </a:prstGeom>
            <a:solidFill>
              <a:srgbClr val="DFECE9"/>
            </a:solidFill>
            <a:ln w="7620">
              <a:solidFill>
                <a:srgbClr val="C5D2CF"/>
              </a:solidFill>
              <a:prstDash val="solid"/>
            </a:ln>
          </p:spPr>
          <p:txBody>
            <a:bodyPr/>
            <a:lstStyle/>
            <a:p>
              <a:endParaRPr lang="en-US" dirty="0"/>
            </a:p>
          </p:txBody>
        </p:sp>
        <p:pic>
          <p:nvPicPr>
            <p:cNvPr id="16" name="Image 3" descr="preencoded.png"/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006435" y="5613797"/>
              <a:ext cx="255151" cy="255151"/>
            </a:xfrm>
            <a:prstGeom prst="rect">
              <a:avLst/>
            </a:prstGeom>
          </p:spPr>
        </p:pic>
        <p:sp>
          <p:nvSpPr>
            <p:cNvPr id="17" name="Text 11"/>
            <p:cNvSpPr/>
            <p:nvPr/>
          </p:nvSpPr>
          <p:spPr>
            <a:xfrm>
              <a:off x="1644253" y="5401032"/>
              <a:ext cx="2160627" cy="265747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050"/>
                </a:lnSpc>
                <a:buNone/>
              </a:pPr>
              <a:r>
                <a:rPr lang="en-US" sz="2000" dirty="0">
                  <a:solidFill>
                    <a:srgbClr val="2C3249"/>
                  </a:solidFill>
                  <a:latin typeface="Open Sans" pitchFamily="2" charset="0"/>
                  <a:ea typeface="Open Sans" pitchFamily="2" charset="0"/>
                  <a:cs typeface="Open Sans" pitchFamily="2" charset="0"/>
                </a:rPr>
                <a:t>Target Fiber Customers</a:t>
              </a:r>
              <a:endParaRPr lang="en-US" sz="2000" dirty="0">
                <a:latin typeface="Open Sans" pitchFamily="2" charset="0"/>
                <a:ea typeface="Open Sans" pitchFamily="2" charset="0"/>
                <a:cs typeface="Open Sans" pitchFamily="2" charset="0"/>
              </a:endParaRPr>
            </a:p>
          </p:txBody>
        </p:sp>
        <p:sp>
          <p:nvSpPr>
            <p:cNvPr id="18" name="Text 12"/>
            <p:cNvSpPr/>
            <p:nvPr/>
          </p:nvSpPr>
          <p:spPr>
            <a:xfrm>
              <a:off x="1644253" y="5768816"/>
              <a:ext cx="12192357" cy="272177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100"/>
                </a:lnSpc>
                <a:buNone/>
              </a:pPr>
              <a:r>
                <a:rPr lang="en-US" sz="1600" dirty="0">
                  <a:solidFill>
                    <a:srgbClr val="2C3249"/>
                  </a:solidFill>
                  <a:latin typeface="Open Sans" pitchFamily="2" charset="0"/>
                  <a:ea typeface="Open Sans" pitchFamily="2" charset="0"/>
                  <a:cs typeface="Open Sans" pitchFamily="2" charset="0"/>
                </a:rPr>
                <a:t>Priority support, network monitoring, speed guarantee.</a:t>
              </a:r>
              <a:endParaRPr lang="en-US" sz="1600" dirty="0">
                <a:latin typeface="Open Sans" pitchFamily="2" charset="0"/>
                <a:ea typeface="Open Sans" pitchFamily="2" charset="0"/>
                <a:cs typeface="Open Sans" pitchFamily="2" charset="0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8A96026-74E9-F837-80CA-4F37D082FEE5}"/>
              </a:ext>
            </a:extLst>
          </p:cNvPr>
          <p:cNvGrpSpPr/>
          <p:nvPr/>
        </p:nvGrpSpPr>
        <p:grpSpPr>
          <a:xfrm>
            <a:off x="793790" y="6876336"/>
            <a:ext cx="13042820" cy="1020723"/>
            <a:chOff x="793790" y="6421755"/>
            <a:chExt cx="13042820" cy="1020723"/>
          </a:xfrm>
        </p:grpSpPr>
        <p:sp>
          <p:nvSpPr>
            <p:cNvPr id="19" name="Shape 13"/>
            <p:cNvSpPr/>
            <p:nvPr/>
          </p:nvSpPr>
          <p:spPr>
            <a:xfrm>
              <a:off x="793790" y="6421755"/>
              <a:ext cx="680442" cy="1020723"/>
            </a:xfrm>
            <a:prstGeom prst="roundRect">
              <a:avLst>
                <a:gd name="adj" fmla="val 360022"/>
              </a:avLst>
            </a:prstGeom>
            <a:solidFill>
              <a:srgbClr val="DFECE9"/>
            </a:solidFill>
            <a:ln w="7620">
              <a:solidFill>
                <a:srgbClr val="C5D2CF"/>
              </a:solidFill>
              <a:prstDash val="solid"/>
            </a:ln>
          </p:spPr>
          <p:txBody>
            <a:bodyPr/>
            <a:lstStyle/>
            <a:p>
              <a:endParaRPr lang="en-US" dirty="0"/>
            </a:p>
          </p:txBody>
        </p:sp>
        <p:pic>
          <p:nvPicPr>
            <p:cNvPr id="20" name="Image 4" descr="preencoded.png"/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006435" y="6804541"/>
              <a:ext cx="255151" cy="255151"/>
            </a:xfrm>
            <a:prstGeom prst="rect">
              <a:avLst/>
            </a:prstGeom>
          </p:spPr>
        </p:pic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AAB2B6A5-0E6F-5CD5-865E-10BD67CBEBAB}"/>
                </a:ext>
              </a:extLst>
            </p:cNvPr>
            <p:cNvGrpSpPr/>
            <p:nvPr/>
          </p:nvGrpSpPr>
          <p:grpSpPr>
            <a:xfrm>
              <a:off x="1644253" y="6591776"/>
              <a:ext cx="12192357" cy="639961"/>
              <a:chOff x="1644253" y="6591776"/>
              <a:chExt cx="12192357" cy="639961"/>
            </a:xfrm>
          </p:grpSpPr>
          <p:sp>
            <p:nvSpPr>
              <p:cNvPr id="21" name="Text 14"/>
              <p:cNvSpPr/>
              <p:nvPr/>
            </p:nvSpPr>
            <p:spPr>
              <a:xfrm>
                <a:off x="1644253" y="6591776"/>
                <a:ext cx="2126456" cy="265747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 marL="0" indent="0" algn="l">
                  <a:lnSpc>
                    <a:spcPts val="2050"/>
                  </a:lnSpc>
                  <a:buNone/>
                </a:pPr>
                <a:r>
                  <a:rPr lang="en-US" sz="2000" dirty="0">
                    <a:solidFill>
                      <a:srgbClr val="2C3249"/>
                    </a:solidFill>
                    <a:latin typeface="Open Sans" pitchFamily="2" charset="0"/>
                    <a:ea typeface="Open Sans" pitchFamily="2" charset="0"/>
                    <a:cs typeface="Open Sans" pitchFamily="2" charset="0"/>
                  </a:rPr>
                  <a:t>Intelligent Pricing</a:t>
                </a:r>
                <a:endParaRPr lang="en-US" sz="2000" dirty="0">
                  <a:latin typeface="Open Sans" pitchFamily="2" charset="0"/>
                  <a:ea typeface="Open Sans" pitchFamily="2" charset="0"/>
                  <a:cs typeface="Open Sans" pitchFamily="2" charset="0"/>
                </a:endParaRPr>
              </a:p>
            </p:txBody>
          </p:sp>
          <p:sp>
            <p:nvSpPr>
              <p:cNvPr id="22" name="Text 15"/>
              <p:cNvSpPr/>
              <p:nvPr/>
            </p:nvSpPr>
            <p:spPr>
              <a:xfrm>
                <a:off x="1644253" y="6959560"/>
                <a:ext cx="12192357" cy="272177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 marL="0" indent="0" algn="l">
                  <a:lnSpc>
                    <a:spcPts val="2100"/>
                  </a:lnSpc>
                  <a:buNone/>
                </a:pPr>
                <a:r>
                  <a:rPr lang="en-US" sz="1600" dirty="0">
                    <a:solidFill>
                      <a:srgbClr val="2C3249"/>
                    </a:solidFill>
                    <a:latin typeface="Open Sans" pitchFamily="2" charset="0"/>
                    <a:ea typeface="Open Sans" pitchFamily="2" charset="0"/>
                    <a:cs typeface="Open Sans" pitchFamily="2" charset="0"/>
                  </a:rPr>
                  <a:t>Personalized retention discounts for high-charge/high-churn customers.</a:t>
                </a:r>
                <a:endParaRPr lang="en-US" sz="1600" dirty="0">
                  <a:latin typeface="Open Sans" pitchFamily="2" charset="0"/>
                  <a:ea typeface="Open Sans" pitchFamily="2" charset="0"/>
                  <a:cs typeface="Open Sans" pitchFamily="2" charset="0"/>
                </a:endParaRPr>
              </a:p>
            </p:txBody>
          </p:sp>
        </p:grp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9EDA2D6A-BA9E-77DC-BD10-180282F3D885}"/>
              </a:ext>
            </a:extLst>
          </p:cNvPr>
          <p:cNvSpPr/>
          <p:nvPr/>
        </p:nvSpPr>
        <p:spPr>
          <a:xfrm>
            <a:off x="12643945" y="7756634"/>
            <a:ext cx="1986455" cy="4729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8351E48-5D4B-C49A-8DFF-F0F10260E45E}"/>
              </a:ext>
            </a:extLst>
          </p:cNvPr>
          <p:cNvSpPr/>
          <p:nvPr/>
        </p:nvSpPr>
        <p:spPr>
          <a:xfrm rot="16200000">
            <a:off x="7168242" y="-7168246"/>
            <a:ext cx="293915" cy="14630403"/>
          </a:xfrm>
          <a:prstGeom prst="rect">
            <a:avLst/>
          </a:prstGeom>
          <a:solidFill>
            <a:srgbClr val="18699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F7BC81-436B-82C9-A380-615C915299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E5A6CD92-E5C8-C020-5C4A-240260CE83F0}"/>
              </a:ext>
            </a:extLst>
          </p:cNvPr>
          <p:cNvSpPr/>
          <p:nvPr/>
        </p:nvSpPr>
        <p:spPr>
          <a:xfrm>
            <a:off x="12643945" y="7756634"/>
            <a:ext cx="1986455" cy="4729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60B8E49-7903-01DF-2247-6019D9374F1D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699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D10FB75-B132-0E0D-32F5-718063CB2755}"/>
              </a:ext>
            </a:extLst>
          </p:cNvPr>
          <p:cNvSpPr txBox="1"/>
          <p:nvPr/>
        </p:nvSpPr>
        <p:spPr>
          <a:xfrm>
            <a:off x="1435494" y="1466194"/>
            <a:ext cx="11759413" cy="5029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n-US"/>
            </a:defPPr>
            <a:lvl1pPr>
              <a:lnSpc>
                <a:spcPts val="2850"/>
              </a:lnSpc>
              <a:defRPr sz="1600">
                <a:solidFill>
                  <a:srgbClr val="2C3249"/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1pPr>
          </a:lstStyle>
          <a:p>
            <a:pPr algn="ctr"/>
            <a:endParaRPr lang="en-US" sz="6000" dirty="0">
              <a:latin typeface="Codec Pro" panose="00000600000000000000" pitchFamily="2" charset="0"/>
            </a:endParaRPr>
          </a:p>
          <a:p>
            <a:pPr algn="ctr"/>
            <a:endParaRPr lang="en-US" sz="6000" dirty="0">
              <a:latin typeface="Codec Pro" panose="00000600000000000000" pitchFamily="2" charset="0"/>
            </a:endParaRPr>
          </a:p>
          <a:p>
            <a:pPr algn="ctr"/>
            <a:endParaRPr lang="en-US" sz="6000" dirty="0">
              <a:latin typeface="Codec Pro" panose="00000600000000000000" pitchFamily="2" charset="0"/>
            </a:endParaRPr>
          </a:p>
          <a:p>
            <a:pPr algn="ctr"/>
            <a:endParaRPr lang="en-US" sz="6000" dirty="0">
              <a:latin typeface="Codec Pro" panose="00000600000000000000" pitchFamily="2" charset="0"/>
            </a:endParaRPr>
          </a:p>
          <a:p>
            <a:pPr algn="ctr"/>
            <a:endParaRPr lang="en-US" sz="6000" dirty="0">
              <a:latin typeface="Codec Pro" panose="00000600000000000000" pitchFamily="2" charset="0"/>
            </a:endParaRPr>
          </a:p>
          <a:p>
            <a:pPr algn="ctr"/>
            <a:endParaRPr lang="en-US" sz="6000" dirty="0">
              <a:latin typeface="Codec Pro" panose="00000600000000000000" pitchFamily="2" charset="0"/>
            </a:endParaRPr>
          </a:p>
          <a:p>
            <a:pPr algn="ctr"/>
            <a:r>
              <a:rPr lang="en-US" sz="13800" dirty="0">
                <a:solidFill>
                  <a:schemeClr val="bg1"/>
                </a:solidFill>
                <a:latin typeface="Codec Pro" panose="00000600000000000000" pitchFamily="2" charset="0"/>
              </a:rPr>
              <a:t>Thank You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975CE5-B947-03C5-BEA8-84732A4B7F37}"/>
              </a:ext>
            </a:extLst>
          </p:cNvPr>
          <p:cNvSpPr txBox="1"/>
          <p:nvPr/>
        </p:nvSpPr>
        <p:spPr>
          <a:xfrm>
            <a:off x="2964748" y="4682359"/>
            <a:ext cx="9426117" cy="44458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n-US"/>
            </a:defPPr>
            <a:lvl1pPr algn="ctr">
              <a:lnSpc>
                <a:spcPts val="2850"/>
              </a:lnSpc>
              <a:defRPr sz="6000">
                <a:solidFill>
                  <a:srgbClr val="2C3249"/>
                </a:solidFill>
                <a:latin typeface="Codec Pro" panose="00000600000000000000" pitchFamily="2" charset="0"/>
                <a:ea typeface="Open Sans" pitchFamily="2" charset="0"/>
                <a:cs typeface="Open Sans" pitchFamily="2" charset="0"/>
              </a:defRPr>
            </a:lvl1pPr>
          </a:lstStyle>
          <a:p>
            <a:r>
              <a:rPr lang="en-US" b="1" dirty="0"/>
              <a:t>Any Questions</a:t>
            </a:r>
          </a:p>
        </p:txBody>
      </p:sp>
    </p:spTree>
    <p:extLst>
      <p:ext uri="{BB962C8B-B14F-4D97-AF65-F5344CB8AC3E}">
        <p14:creationId xmlns:p14="http://schemas.microsoft.com/office/powerpoint/2010/main" val="4238882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523BCA62-429A-166A-4A98-8A77F22BF2B5}"/>
              </a:ext>
            </a:extLst>
          </p:cNvPr>
          <p:cNvSpPr/>
          <p:nvPr/>
        </p:nvSpPr>
        <p:spPr>
          <a:xfrm>
            <a:off x="13814641" y="3517141"/>
            <a:ext cx="665107" cy="1991043"/>
          </a:xfrm>
          <a:prstGeom prst="rect">
            <a:avLst/>
          </a:prstGeom>
          <a:solidFill>
            <a:srgbClr val="18699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0"/>
          <p:cNvSpPr/>
          <p:nvPr/>
        </p:nvSpPr>
        <p:spPr>
          <a:xfrm>
            <a:off x="517087" y="545183"/>
            <a:ext cx="12316043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00" dirty="0">
                <a:solidFill>
                  <a:srgbClr val="272D45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1. Understanding the Customer Dataset</a:t>
            </a:r>
            <a:endParaRPr lang="en-US" sz="440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1634753" y="1706219"/>
            <a:ext cx="2524870" cy="3940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D45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Dataset Overview</a:t>
            </a:r>
            <a:endParaRPr lang="en-US" sz="220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628596" y="2310143"/>
            <a:ext cx="464869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3249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Source: </a:t>
            </a:r>
            <a:r>
              <a:rPr lang="en-US" sz="1600" dirty="0">
                <a:solidFill>
                  <a:srgbClr val="2C3249"/>
                </a:solidFill>
                <a:latin typeface="Open Sans" pitchFamily="2" charset="0"/>
                <a:ea typeface="Open Sans" pitchFamily="2" charset="0"/>
                <a:cs typeface="Open Sans" pitchFamily="2" charset="0"/>
                <a:hlinkClick r:id="rId3"/>
              </a:rPr>
              <a:t>Telco Customer Churn (Kaggle)</a:t>
            </a:r>
            <a:endParaRPr lang="en-US" sz="175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628590" y="2805697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3249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7,043 customers</a:t>
            </a:r>
            <a:endParaRPr lang="en-US" sz="175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628596" y="3251310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3249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Total 21 features   </a:t>
            </a:r>
            <a:endParaRPr lang="en-US" sz="175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1941722" y="4406862"/>
            <a:ext cx="191093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D45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Key Variables</a:t>
            </a:r>
            <a:endParaRPr lang="en-US" sz="220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628593" y="4993272"/>
            <a:ext cx="475905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3249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Customer Profile: </a:t>
            </a:r>
            <a:r>
              <a:rPr lang="en-US" sz="1600" dirty="0">
                <a:solidFill>
                  <a:srgbClr val="2C3249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Gender, senior citizen, dependents</a:t>
            </a:r>
            <a:endParaRPr lang="en-US" sz="175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628596" y="5856561"/>
            <a:ext cx="4648692" cy="11189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3249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Service Details: </a:t>
            </a:r>
            <a:r>
              <a:rPr lang="en-US" sz="1600" dirty="0">
                <a:solidFill>
                  <a:srgbClr val="2C3249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Subscription of phone, online security, streaming, and internet type such as flash fiber, DSL. </a:t>
            </a:r>
            <a:endParaRPr lang="en-US" sz="175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628591" y="3692443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3249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Outcome: </a:t>
            </a:r>
            <a:r>
              <a:rPr lang="en-US" sz="1600" dirty="0">
                <a:solidFill>
                  <a:srgbClr val="2C3249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Churn (Yes/No)</a:t>
            </a:r>
            <a:endParaRPr lang="en-US" sz="175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2C9C421-BABF-9248-AE82-DB412D7803D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12615"/>
          <a:stretch>
            <a:fillRect/>
          </a:stretch>
        </p:blipFill>
        <p:spPr>
          <a:xfrm>
            <a:off x="5643724" y="1996308"/>
            <a:ext cx="8595714" cy="539421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1342CFF-531B-B865-8A24-75CA36D20524}"/>
              </a:ext>
            </a:extLst>
          </p:cNvPr>
          <p:cNvSpPr/>
          <p:nvPr/>
        </p:nvSpPr>
        <p:spPr>
          <a:xfrm>
            <a:off x="12643945" y="7756634"/>
            <a:ext cx="1986455" cy="4729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0C92128-AD3C-7B77-6EF4-94CFE7099D1A}"/>
              </a:ext>
            </a:extLst>
          </p:cNvPr>
          <p:cNvSpPr/>
          <p:nvPr/>
        </p:nvSpPr>
        <p:spPr>
          <a:xfrm rot="16200000">
            <a:off x="7168242" y="-7168246"/>
            <a:ext cx="293915" cy="14630403"/>
          </a:xfrm>
          <a:prstGeom prst="rect">
            <a:avLst/>
          </a:prstGeom>
          <a:solidFill>
            <a:srgbClr val="18699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 8">
            <a:extLst>
              <a:ext uri="{FF2B5EF4-FFF2-40B4-BE49-F238E27FC236}">
                <a16:creationId xmlns:a16="http://schemas.microsoft.com/office/drawing/2014/main" id="{BE0684B2-84F2-31DA-2FFD-CF7B8919AF46}"/>
              </a:ext>
            </a:extLst>
          </p:cNvPr>
          <p:cNvSpPr/>
          <p:nvPr/>
        </p:nvSpPr>
        <p:spPr>
          <a:xfrm>
            <a:off x="628596" y="7085610"/>
            <a:ext cx="4648692" cy="11189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FontTx/>
              <a:buChar char="•"/>
            </a:pPr>
            <a:r>
              <a:rPr lang="en-US" sz="1750" dirty="0">
                <a:solidFill>
                  <a:srgbClr val="2C3249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Account Details: </a:t>
            </a:r>
            <a:r>
              <a:rPr lang="en-US" sz="1600" dirty="0">
                <a:solidFill>
                  <a:srgbClr val="2C3249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Tenure, contract type, billing method, charges</a:t>
            </a:r>
            <a:endParaRPr lang="en-US" sz="1750" dirty="0">
              <a:solidFill>
                <a:srgbClr val="2C3249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endParaRPr lang="en-US" sz="175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5913581-F7BF-9990-8153-824AEE9719D1}"/>
              </a:ext>
            </a:extLst>
          </p:cNvPr>
          <p:cNvSpPr/>
          <p:nvPr/>
        </p:nvSpPr>
        <p:spPr>
          <a:xfrm>
            <a:off x="838201" y="1583573"/>
            <a:ext cx="4117974" cy="599625"/>
          </a:xfrm>
          <a:prstGeom prst="rect">
            <a:avLst/>
          </a:prstGeom>
          <a:noFill/>
          <a:ln w="12700">
            <a:solidFill>
              <a:srgbClr val="186998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477FD3C-6E12-A309-F6CA-D9B90D9C173C}"/>
              </a:ext>
            </a:extLst>
          </p:cNvPr>
          <p:cNvSpPr/>
          <p:nvPr/>
        </p:nvSpPr>
        <p:spPr>
          <a:xfrm>
            <a:off x="838201" y="4263716"/>
            <a:ext cx="4117974" cy="599625"/>
          </a:xfrm>
          <a:prstGeom prst="rect">
            <a:avLst/>
          </a:prstGeom>
          <a:noFill/>
          <a:ln w="12700">
            <a:solidFill>
              <a:srgbClr val="186998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70784" y="617815"/>
            <a:ext cx="5603200" cy="7003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272D45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2. The Churn Problem</a:t>
            </a:r>
            <a:endParaRPr lang="en-US" sz="440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270784" y="1654254"/>
            <a:ext cx="7575233" cy="10754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A significant portion of customers are leaving early in their journey, often due to unmet expectations, high charges, and poor service experience.</a:t>
            </a:r>
            <a:endParaRPr lang="en-US" sz="175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5" name="Shape 2"/>
          <p:cNvSpPr/>
          <p:nvPr/>
        </p:nvSpPr>
        <p:spPr>
          <a:xfrm>
            <a:off x="6270784" y="2981801"/>
            <a:ext cx="7575233" cy="2202894"/>
          </a:xfrm>
          <a:prstGeom prst="roundRect">
            <a:avLst>
              <a:gd name="adj" fmla="val 4273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6502479" y="3213497"/>
            <a:ext cx="672346" cy="672346"/>
          </a:xfrm>
          <a:prstGeom prst="roundRect">
            <a:avLst>
              <a:gd name="adj" fmla="val 13598780"/>
            </a:avLst>
          </a:prstGeom>
          <a:solidFill>
            <a:srgbClr val="437066"/>
          </a:solidFill>
          <a:ln/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87383" y="3398282"/>
            <a:ext cx="302538" cy="30253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6502479" y="4109918"/>
            <a:ext cx="2801541" cy="3501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Churn Ratio</a:t>
            </a:r>
            <a:endParaRPr lang="en-US" sz="220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9" name="Text 5"/>
          <p:cNvSpPr/>
          <p:nvPr/>
        </p:nvSpPr>
        <p:spPr>
          <a:xfrm>
            <a:off x="6502479" y="4594503"/>
            <a:ext cx="7111841" cy="3584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Over one-quarter of customers are leaving.</a:t>
            </a:r>
            <a:endParaRPr lang="en-US" sz="175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0" name="Shape 6"/>
          <p:cNvSpPr/>
          <p:nvPr/>
        </p:nvSpPr>
        <p:spPr>
          <a:xfrm>
            <a:off x="6270784" y="5408771"/>
            <a:ext cx="7575233" cy="2202894"/>
          </a:xfrm>
          <a:prstGeom prst="roundRect">
            <a:avLst>
              <a:gd name="adj" fmla="val 4273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11" name="Shape 7"/>
          <p:cNvSpPr/>
          <p:nvPr/>
        </p:nvSpPr>
        <p:spPr>
          <a:xfrm>
            <a:off x="6502479" y="5640467"/>
            <a:ext cx="672346" cy="672346"/>
          </a:xfrm>
          <a:prstGeom prst="roundRect">
            <a:avLst>
              <a:gd name="adj" fmla="val 13598780"/>
            </a:avLst>
          </a:prstGeom>
          <a:solidFill>
            <a:srgbClr val="437066"/>
          </a:solidFill>
          <a:ln/>
        </p:spPr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87383" y="5825252"/>
            <a:ext cx="302538" cy="302538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6502479" y="6536888"/>
            <a:ext cx="3705225" cy="3501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Loss of High-Value Customers</a:t>
            </a:r>
            <a:endParaRPr lang="en-US" sz="220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4" name="Text 9"/>
          <p:cNvSpPr/>
          <p:nvPr/>
        </p:nvSpPr>
        <p:spPr>
          <a:xfrm>
            <a:off x="6502479" y="7021473"/>
            <a:ext cx="7111841" cy="3584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This impacts long-term revenue and profitability.</a:t>
            </a:r>
            <a:endParaRPr lang="en-US" sz="175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424A8C6-ED0E-6022-C4C8-37F541BE30ED}"/>
              </a:ext>
            </a:extLst>
          </p:cNvPr>
          <p:cNvSpPr/>
          <p:nvPr/>
        </p:nvSpPr>
        <p:spPr>
          <a:xfrm>
            <a:off x="12643945" y="7756634"/>
            <a:ext cx="1986455" cy="4729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69556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00" dirty="0">
                <a:solidFill>
                  <a:srgbClr val="272D45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3. Why Churn Matters</a:t>
            </a:r>
            <a:endParaRPr lang="en-US" sz="440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93790" y="1744504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Understanding why customers leave enables the company to protect revenue, strengthen loyalty, and focus retention efforts on the customers who matter most.</a:t>
            </a:r>
            <a:endParaRPr lang="en-US" sz="175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A0C3AF3-3EEB-B475-0FA4-F145BAE5C902}"/>
              </a:ext>
            </a:extLst>
          </p:cNvPr>
          <p:cNvGrpSpPr/>
          <p:nvPr/>
        </p:nvGrpSpPr>
        <p:grpSpPr>
          <a:xfrm>
            <a:off x="793790" y="3214782"/>
            <a:ext cx="4196119" cy="1360884"/>
            <a:chOff x="793790" y="3214782"/>
            <a:chExt cx="4196119" cy="1360884"/>
          </a:xfrm>
        </p:grpSpPr>
        <p:pic>
          <p:nvPicPr>
            <p:cNvPr id="5" name="Image 1" descr="preencoded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93790" y="3214782"/>
              <a:ext cx="1134070" cy="1360884"/>
            </a:xfrm>
            <a:prstGeom prst="rect">
              <a:avLst/>
            </a:prstGeom>
          </p:spPr>
        </p:pic>
        <p:sp>
          <p:nvSpPr>
            <p:cNvPr id="6" name="Text 2"/>
            <p:cNvSpPr/>
            <p:nvPr/>
          </p:nvSpPr>
          <p:spPr>
            <a:xfrm>
              <a:off x="2154674" y="3615020"/>
              <a:ext cx="2835235" cy="35433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750"/>
                </a:lnSpc>
                <a:buNone/>
              </a:pPr>
              <a:r>
                <a:rPr lang="en-US" sz="2200" dirty="0">
                  <a:solidFill>
                    <a:srgbClr val="2C3249"/>
                  </a:solidFill>
                  <a:latin typeface="Open Sans" pitchFamily="2" charset="0"/>
                  <a:ea typeface="Open Sans" pitchFamily="2" charset="0"/>
                  <a:cs typeface="Open Sans" pitchFamily="2" charset="0"/>
                </a:rPr>
                <a:t>Reduced Revenue</a:t>
              </a:r>
              <a:endParaRPr lang="en-US" sz="2200" dirty="0">
                <a:latin typeface="Open Sans" pitchFamily="2" charset="0"/>
                <a:ea typeface="Open Sans" pitchFamily="2" charset="0"/>
                <a:cs typeface="Open Sans" pitchFamily="2" charset="0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314321E-2641-05D1-2A9F-39D0C2152268}"/>
              </a:ext>
            </a:extLst>
          </p:cNvPr>
          <p:cNvGrpSpPr/>
          <p:nvPr/>
        </p:nvGrpSpPr>
        <p:grpSpPr>
          <a:xfrm>
            <a:off x="793790" y="4764854"/>
            <a:ext cx="4196119" cy="1360884"/>
            <a:chOff x="793790" y="4954042"/>
            <a:chExt cx="4196119" cy="1360884"/>
          </a:xfrm>
        </p:grpSpPr>
        <p:pic>
          <p:nvPicPr>
            <p:cNvPr id="7" name="Image 2" descr="preencoded.pn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93790" y="4954042"/>
              <a:ext cx="1134070" cy="1360884"/>
            </a:xfrm>
            <a:prstGeom prst="rect">
              <a:avLst/>
            </a:prstGeom>
          </p:spPr>
        </p:pic>
        <p:sp>
          <p:nvSpPr>
            <p:cNvPr id="8" name="Text 3"/>
            <p:cNvSpPr/>
            <p:nvPr/>
          </p:nvSpPr>
          <p:spPr>
            <a:xfrm>
              <a:off x="2154674" y="5338513"/>
              <a:ext cx="2835235" cy="35433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750"/>
                </a:lnSpc>
                <a:buNone/>
              </a:pPr>
              <a:r>
                <a:rPr lang="en-US" sz="2200" dirty="0">
                  <a:solidFill>
                    <a:srgbClr val="2C3249"/>
                  </a:solidFill>
                  <a:latin typeface="Open Sans" pitchFamily="2" charset="0"/>
                  <a:ea typeface="Open Sans" pitchFamily="2" charset="0"/>
                  <a:cs typeface="Open Sans" pitchFamily="2" charset="0"/>
                </a:rPr>
                <a:t>Weakened Loyalty</a:t>
              </a:r>
              <a:endParaRPr lang="en-US" sz="2200" dirty="0">
                <a:latin typeface="Open Sans" pitchFamily="2" charset="0"/>
                <a:ea typeface="Open Sans" pitchFamily="2" charset="0"/>
                <a:cs typeface="Open Sans" pitchFamily="2" charset="0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82FB4BC-2B8B-2A70-F23F-E58F19B1F426}"/>
              </a:ext>
            </a:extLst>
          </p:cNvPr>
          <p:cNvGrpSpPr/>
          <p:nvPr/>
        </p:nvGrpSpPr>
        <p:grpSpPr>
          <a:xfrm>
            <a:off x="793790" y="6314926"/>
            <a:ext cx="4196119" cy="1360884"/>
            <a:chOff x="793790" y="6314926"/>
            <a:chExt cx="4196119" cy="1360884"/>
          </a:xfrm>
        </p:grpSpPr>
        <p:pic>
          <p:nvPicPr>
            <p:cNvPr id="9" name="Image 3" descr="preencoded.png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93790" y="6314926"/>
              <a:ext cx="1134070" cy="1360884"/>
            </a:xfrm>
            <a:prstGeom prst="rect">
              <a:avLst/>
            </a:prstGeom>
          </p:spPr>
        </p:pic>
        <p:sp>
          <p:nvSpPr>
            <p:cNvPr id="10" name="Text 4"/>
            <p:cNvSpPr/>
            <p:nvPr/>
          </p:nvSpPr>
          <p:spPr>
            <a:xfrm>
              <a:off x="2154674" y="6715165"/>
              <a:ext cx="2835235" cy="35433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750"/>
                </a:lnSpc>
                <a:buNone/>
              </a:pPr>
              <a:r>
                <a:rPr lang="en-US" sz="2200" dirty="0">
                  <a:solidFill>
                    <a:srgbClr val="2C3249"/>
                  </a:solidFill>
                  <a:latin typeface="Open Sans" pitchFamily="2" charset="0"/>
                  <a:ea typeface="Open Sans" pitchFamily="2" charset="0"/>
                  <a:cs typeface="Open Sans" pitchFamily="2" charset="0"/>
                </a:rPr>
                <a:t>Impacted Profitability</a:t>
              </a:r>
              <a:endParaRPr lang="en-US" sz="2200" dirty="0">
                <a:latin typeface="Open Sans" pitchFamily="2" charset="0"/>
                <a:ea typeface="Open Sans" pitchFamily="2" charset="0"/>
                <a:cs typeface="Open Sans" pitchFamily="2" charset="0"/>
              </a:endParaRPr>
            </a:p>
          </p:txBody>
        </p:sp>
      </p:grpSp>
    </p:spTree>
  </p:cSld>
  <p:clrMapOvr>
    <a:masterClrMapping/>
  </p:clrMapOvr>
  <p:transition spd="med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0861A6-6D9B-EB46-B510-359109B0AC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6">
            <a:extLst>
              <a:ext uri="{FF2B5EF4-FFF2-40B4-BE49-F238E27FC236}">
                <a16:creationId xmlns:a16="http://schemas.microsoft.com/office/drawing/2014/main" id="{7CA3C370-A5F8-50ED-B283-CA9CA355D1A5}"/>
              </a:ext>
            </a:extLst>
          </p:cNvPr>
          <p:cNvSpPr/>
          <p:nvPr/>
        </p:nvSpPr>
        <p:spPr>
          <a:xfrm>
            <a:off x="904151" y="3968323"/>
            <a:ext cx="6419374" cy="1221819"/>
          </a:xfrm>
          <a:prstGeom prst="roundRect">
            <a:avLst>
              <a:gd name="adj" fmla="val 8981"/>
            </a:avLst>
          </a:prstGeom>
          <a:solidFill>
            <a:srgbClr val="FFFFFF"/>
          </a:solidFill>
          <a:ln w="22860">
            <a:solidFill>
              <a:srgbClr val="C5D2CF"/>
            </a:solidFill>
            <a:prstDash val="solid"/>
          </a:ln>
        </p:spPr>
      </p:sp>
      <p:sp>
        <p:nvSpPr>
          <p:cNvPr id="22" name="Shape 7">
            <a:extLst>
              <a:ext uri="{FF2B5EF4-FFF2-40B4-BE49-F238E27FC236}">
                <a16:creationId xmlns:a16="http://schemas.microsoft.com/office/drawing/2014/main" id="{6B816471-5CCD-30DD-9625-F0D7A265FD0A}"/>
              </a:ext>
            </a:extLst>
          </p:cNvPr>
          <p:cNvSpPr/>
          <p:nvPr/>
        </p:nvSpPr>
        <p:spPr>
          <a:xfrm>
            <a:off x="881291" y="3968323"/>
            <a:ext cx="91440" cy="1221819"/>
          </a:xfrm>
          <a:prstGeom prst="roundRect">
            <a:avLst>
              <a:gd name="adj" fmla="val 93767"/>
            </a:avLst>
          </a:prstGeom>
          <a:solidFill>
            <a:srgbClr val="437066"/>
          </a:solidFill>
          <a:ln/>
        </p:spPr>
      </p:sp>
      <p:sp>
        <p:nvSpPr>
          <p:cNvPr id="23" name="Shape 6">
            <a:extLst>
              <a:ext uri="{FF2B5EF4-FFF2-40B4-BE49-F238E27FC236}">
                <a16:creationId xmlns:a16="http://schemas.microsoft.com/office/drawing/2014/main" id="{DF001E02-8A7A-4320-BD17-F14898826786}"/>
              </a:ext>
            </a:extLst>
          </p:cNvPr>
          <p:cNvSpPr/>
          <p:nvPr/>
        </p:nvSpPr>
        <p:spPr>
          <a:xfrm>
            <a:off x="904151" y="5749826"/>
            <a:ext cx="6419374" cy="1221819"/>
          </a:xfrm>
          <a:prstGeom prst="roundRect">
            <a:avLst>
              <a:gd name="adj" fmla="val 8981"/>
            </a:avLst>
          </a:prstGeom>
          <a:solidFill>
            <a:srgbClr val="FFFFFF"/>
          </a:solidFill>
          <a:ln w="22860">
            <a:solidFill>
              <a:srgbClr val="C5D2CF"/>
            </a:solidFill>
            <a:prstDash val="solid"/>
          </a:ln>
        </p:spPr>
      </p:sp>
      <p:sp>
        <p:nvSpPr>
          <p:cNvPr id="24" name="Shape 7">
            <a:extLst>
              <a:ext uri="{FF2B5EF4-FFF2-40B4-BE49-F238E27FC236}">
                <a16:creationId xmlns:a16="http://schemas.microsoft.com/office/drawing/2014/main" id="{FB9870E2-08CB-DDE3-AC0B-AA1BB7BC2404}"/>
              </a:ext>
            </a:extLst>
          </p:cNvPr>
          <p:cNvSpPr/>
          <p:nvPr/>
        </p:nvSpPr>
        <p:spPr>
          <a:xfrm>
            <a:off x="881291" y="5749826"/>
            <a:ext cx="91440" cy="1221819"/>
          </a:xfrm>
          <a:prstGeom prst="roundRect">
            <a:avLst>
              <a:gd name="adj" fmla="val 93767"/>
            </a:avLst>
          </a:prstGeom>
          <a:solidFill>
            <a:srgbClr val="437066"/>
          </a:solidFill>
          <a:ln/>
        </p:spPr>
      </p:sp>
      <p:sp>
        <p:nvSpPr>
          <p:cNvPr id="19" name="Shape 6">
            <a:extLst>
              <a:ext uri="{FF2B5EF4-FFF2-40B4-BE49-F238E27FC236}">
                <a16:creationId xmlns:a16="http://schemas.microsoft.com/office/drawing/2014/main" id="{2A5AA2EC-CB7A-84B1-3DC1-1600E90337B6}"/>
              </a:ext>
            </a:extLst>
          </p:cNvPr>
          <p:cNvSpPr/>
          <p:nvPr/>
        </p:nvSpPr>
        <p:spPr>
          <a:xfrm>
            <a:off x="927011" y="2186820"/>
            <a:ext cx="6419374" cy="1221819"/>
          </a:xfrm>
          <a:prstGeom prst="roundRect">
            <a:avLst>
              <a:gd name="adj" fmla="val 8981"/>
            </a:avLst>
          </a:prstGeom>
          <a:solidFill>
            <a:srgbClr val="FFFFFF"/>
          </a:solidFill>
          <a:ln w="22860">
            <a:solidFill>
              <a:srgbClr val="C5D2CF"/>
            </a:solidFill>
            <a:prstDash val="solid"/>
          </a:ln>
        </p:spPr>
      </p:sp>
      <p:sp>
        <p:nvSpPr>
          <p:cNvPr id="20" name="Shape 7">
            <a:extLst>
              <a:ext uri="{FF2B5EF4-FFF2-40B4-BE49-F238E27FC236}">
                <a16:creationId xmlns:a16="http://schemas.microsoft.com/office/drawing/2014/main" id="{A69B3B06-7EE1-22D4-8A61-0F0EB57193E0}"/>
              </a:ext>
            </a:extLst>
          </p:cNvPr>
          <p:cNvSpPr/>
          <p:nvPr/>
        </p:nvSpPr>
        <p:spPr>
          <a:xfrm>
            <a:off x="904151" y="2186820"/>
            <a:ext cx="91440" cy="1221819"/>
          </a:xfrm>
          <a:prstGeom prst="roundRect">
            <a:avLst>
              <a:gd name="adj" fmla="val 93767"/>
            </a:avLst>
          </a:prstGeom>
          <a:solidFill>
            <a:srgbClr val="437066"/>
          </a:solidFill>
          <a:ln/>
        </p:spPr>
      </p:sp>
      <p:sp>
        <p:nvSpPr>
          <p:cNvPr id="3" name="Text 0">
            <a:extLst>
              <a:ext uri="{FF2B5EF4-FFF2-40B4-BE49-F238E27FC236}">
                <a16:creationId xmlns:a16="http://schemas.microsoft.com/office/drawing/2014/main" id="{9A15DAA5-7709-E984-A2E5-607CE5C79A0F}"/>
              </a:ext>
            </a:extLst>
          </p:cNvPr>
          <p:cNvSpPr/>
          <p:nvPr/>
        </p:nvSpPr>
        <p:spPr>
          <a:xfrm>
            <a:off x="510010" y="712540"/>
            <a:ext cx="942226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500"/>
              </a:lnSpc>
            </a:pPr>
            <a:r>
              <a:rPr lang="en-US" sz="4400" dirty="0">
                <a:solidFill>
                  <a:srgbClr val="272D45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4. Exploratory Data Analysis </a:t>
            </a:r>
          </a:p>
        </p:txBody>
      </p:sp>
      <p:pic>
        <p:nvPicPr>
          <p:cNvPr id="14" name="Image 0" descr="preencoded.png">
            <a:extLst>
              <a:ext uri="{FF2B5EF4-FFF2-40B4-BE49-F238E27FC236}">
                <a16:creationId xmlns:a16="http://schemas.microsoft.com/office/drawing/2014/main" id="{BD4331D8-B66B-3A12-30FE-39D6670086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15" name="Text 3">
            <a:extLst>
              <a:ext uri="{FF2B5EF4-FFF2-40B4-BE49-F238E27FC236}">
                <a16:creationId xmlns:a16="http://schemas.microsoft.com/office/drawing/2014/main" id="{49AA72CD-0809-0BDA-0018-9DA5C87D91F8}"/>
              </a:ext>
            </a:extLst>
          </p:cNvPr>
          <p:cNvSpPr/>
          <p:nvPr/>
        </p:nvSpPr>
        <p:spPr>
          <a:xfrm>
            <a:off x="1641268" y="260895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dirty="0">
                <a:solidFill>
                  <a:srgbClr val="15213F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Uncovering Patterns</a:t>
            </a:r>
            <a:endParaRPr lang="en-US" sz="240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6" name="Text 7">
            <a:extLst>
              <a:ext uri="{FF2B5EF4-FFF2-40B4-BE49-F238E27FC236}">
                <a16:creationId xmlns:a16="http://schemas.microsoft.com/office/drawing/2014/main" id="{1EE15732-B844-0B47-E8E3-73B3591BA9CA}"/>
              </a:ext>
            </a:extLst>
          </p:cNvPr>
          <p:cNvSpPr/>
          <p:nvPr/>
        </p:nvSpPr>
        <p:spPr>
          <a:xfrm>
            <a:off x="1641268" y="4424482"/>
            <a:ext cx="320956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400" dirty="0">
                <a:solidFill>
                  <a:srgbClr val="15213F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Identifying Risk Factors</a:t>
            </a:r>
          </a:p>
        </p:txBody>
      </p:sp>
      <p:sp>
        <p:nvSpPr>
          <p:cNvPr id="17" name="Text 11">
            <a:extLst>
              <a:ext uri="{FF2B5EF4-FFF2-40B4-BE49-F238E27FC236}">
                <a16:creationId xmlns:a16="http://schemas.microsoft.com/office/drawing/2014/main" id="{15FAF34F-934D-4E2B-5E95-B66E1AECAD90}"/>
              </a:ext>
            </a:extLst>
          </p:cNvPr>
          <p:cNvSpPr/>
          <p:nvPr/>
        </p:nvSpPr>
        <p:spPr>
          <a:xfrm>
            <a:off x="1641268" y="61722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400" dirty="0">
                <a:solidFill>
                  <a:srgbClr val="15213F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Visualizing Trends</a:t>
            </a:r>
          </a:p>
        </p:txBody>
      </p:sp>
    </p:spTree>
    <p:extLst>
      <p:ext uri="{BB962C8B-B14F-4D97-AF65-F5344CB8AC3E}">
        <p14:creationId xmlns:p14="http://schemas.microsoft.com/office/powerpoint/2010/main" val="909437084"/>
      </p:ext>
    </p:extLst>
  </p:cSld>
  <p:clrMapOvr>
    <a:masterClrMapping/>
  </p:clrMapOvr>
  <p:transition spd="med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18217" y="805619"/>
            <a:ext cx="5670590" cy="708779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00" dirty="0">
                <a:solidFill>
                  <a:srgbClr val="272D45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The Scale of Loss</a:t>
            </a:r>
            <a:endParaRPr lang="en-US" sz="440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97047" y="1955451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dirty="0">
                <a:solidFill>
                  <a:srgbClr val="2C3249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The company is losing 1 in 4 customers, leading to substantial financial impact.</a:t>
            </a:r>
            <a:endParaRPr lang="en-US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427318C-A99D-3750-4B31-0CD23C94F7E9}"/>
              </a:ext>
            </a:extLst>
          </p:cNvPr>
          <p:cNvSpPr/>
          <p:nvPr/>
        </p:nvSpPr>
        <p:spPr>
          <a:xfrm>
            <a:off x="12643945" y="7756634"/>
            <a:ext cx="1986455" cy="4729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graphicFrame>
        <p:nvGraphicFramePr>
          <p:cNvPr id="15" name="Chart 14">
            <a:extLst>
              <a:ext uri="{FF2B5EF4-FFF2-40B4-BE49-F238E27FC236}">
                <a16:creationId xmlns:a16="http://schemas.microsoft.com/office/drawing/2014/main" id="{39432540-4FC0-7464-E4D9-58BEFA72B65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05599234"/>
              </p:ext>
            </p:extLst>
          </p:nvPr>
        </p:nvGraphicFramePr>
        <p:xfrm>
          <a:off x="7315200" y="1615258"/>
          <a:ext cx="8482144" cy="57537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12" name="Group 11">
            <a:extLst>
              <a:ext uri="{FF2B5EF4-FFF2-40B4-BE49-F238E27FC236}">
                <a16:creationId xmlns:a16="http://schemas.microsoft.com/office/drawing/2014/main" id="{532E6723-3786-F223-47F1-E201AC4B6055}"/>
              </a:ext>
            </a:extLst>
          </p:cNvPr>
          <p:cNvGrpSpPr/>
          <p:nvPr/>
        </p:nvGrpSpPr>
        <p:grpSpPr>
          <a:xfrm>
            <a:off x="804046" y="3279232"/>
            <a:ext cx="3216165" cy="3484179"/>
            <a:chOff x="804046" y="3279232"/>
            <a:chExt cx="3216165" cy="3484179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BFE5EC5A-796B-56F2-FACC-4E8D4FD812D0}"/>
                </a:ext>
              </a:extLst>
            </p:cNvPr>
            <p:cNvGrpSpPr/>
            <p:nvPr/>
          </p:nvGrpSpPr>
          <p:grpSpPr>
            <a:xfrm>
              <a:off x="1239702" y="3617321"/>
              <a:ext cx="2329815" cy="2610922"/>
              <a:chOff x="609077" y="3741703"/>
              <a:chExt cx="2329815" cy="2610922"/>
            </a:xfrm>
          </p:grpSpPr>
          <p:sp>
            <p:nvSpPr>
              <p:cNvPr id="5" name="Text 2"/>
              <p:cNvSpPr/>
              <p:nvPr/>
            </p:nvSpPr>
            <p:spPr>
              <a:xfrm>
                <a:off x="609077" y="3741703"/>
                <a:ext cx="2329815" cy="748427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 marL="0" indent="0" algn="ctr">
                  <a:lnSpc>
                    <a:spcPts val="5850"/>
                  </a:lnSpc>
                  <a:buNone/>
                </a:pPr>
                <a:r>
                  <a:rPr lang="en-US" sz="4000" dirty="0">
                    <a:solidFill>
                      <a:srgbClr val="2C3249"/>
                    </a:solidFill>
                    <a:latin typeface="Open Sans" pitchFamily="2" charset="0"/>
                    <a:ea typeface="Open Sans" pitchFamily="2" charset="0"/>
                    <a:cs typeface="Open Sans" pitchFamily="2" charset="0"/>
                  </a:rPr>
                  <a:t>26%</a:t>
                </a:r>
                <a:endParaRPr lang="en-US" sz="4000" dirty="0">
                  <a:latin typeface="Open Sans" pitchFamily="2" charset="0"/>
                  <a:ea typeface="Open Sans" pitchFamily="2" charset="0"/>
                  <a:cs typeface="Open Sans" pitchFamily="2" charset="0"/>
                </a:endParaRPr>
              </a:p>
            </p:txBody>
          </p:sp>
          <p:sp>
            <p:nvSpPr>
              <p:cNvPr id="6" name="Text 3"/>
              <p:cNvSpPr/>
              <p:nvPr/>
            </p:nvSpPr>
            <p:spPr>
              <a:xfrm>
                <a:off x="609077" y="4773499"/>
                <a:ext cx="2329815" cy="354330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 marL="0" indent="0" algn="ctr">
                  <a:lnSpc>
                    <a:spcPts val="2750"/>
                  </a:lnSpc>
                  <a:buNone/>
                </a:pPr>
                <a:r>
                  <a:rPr lang="en-US" dirty="0">
                    <a:solidFill>
                      <a:srgbClr val="2C3249"/>
                    </a:solidFill>
                    <a:latin typeface="Open Sans" pitchFamily="2" charset="0"/>
                    <a:ea typeface="Open Sans" pitchFamily="2" charset="0"/>
                    <a:cs typeface="Open Sans" pitchFamily="2" charset="0"/>
                  </a:rPr>
                  <a:t>Overall Churn</a:t>
                </a:r>
                <a:endParaRPr lang="en-US" dirty="0">
                  <a:latin typeface="Open Sans" pitchFamily="2" charset="0"/>
                  <a:ea typeface="Open Sans" pitchFamily="2" charset="0"/>
                  <a:cs typeface="Open Sans" pitchFamily="2" charset="0"/>
                </a:endParaRPr>
              </a:p>
            </p:txBody>
          </p:sp>
          <p:sp>
            <p:nvSpPr>
              <p:cNvPr id="7" name="Text 4"/>
              <p:cNvSpPr/>
              <p:nvPr/>
            </p:nvSpPr>
            <p:spPr>
              <a:xfrm>
                <a:off x="609077" y="5263917"/>
                <a:ext cx="2329815" cy="1088708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/>
              <a:lstStyle/>
              <a:p>
                <a:pPr marL="0" indent="0" algn="ctr">
                  <a:lnSpc>
                    <a:spcPts val="2850"/>
                  </a:lnSpc>
                  <a:buNone/>
                </a:pPr>
                <a:r>
                  <a:rPr lang="en-US" sz="1600" dirty="0">
                    <a:solidFill>
                      <a:srgbClr val="2C3249"/>
                    </a:solidFill>
                    <a:latin typeface="Open Sans" pitchFamily="2" charset="0"/>
                    <a:ea typeface="Open Sans" pitchFamily="2" charset="0"/>
                    <a:cs typeface="Open Sans" pitchFamily="2" charset="0"/>
                  </a:rPr>
                  <a:t>A significant portion of our customer base.</a:t>
                </a:r>
                <a:endParaRPr lang="en-US" sz="1600" dirty="0">
                  <a:latin typeface="Open Sans" pitchFamily="2" charset="0"/>
                  <a:ea typeface="Open Sans" pitchFamily="2" charset="0"/>
                  <a:cs typeface="Open Sans" pitchFamily="2" charset="0"/>
                </a:endParaRPr>
              </a:p>
            </p:txBody>
          </p:sp>
        </p:grp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BF38C61C-F2C8-B6BE-AA03-28F0034BB618}"/>
                </a:ext>
              </a:extLst>
            </p:cNvPr>
            <p:cNvSpPr/>
            <p:nvPr/>
          </p:nvSpPr>
          <p:spPr>
            <a:xfrm>
              <a:off x="804046" y="3279232"/>
              <a:ext cx="3216165" cy="348417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BBC4FB1-4E0C-4AB7-30B1-7498FDAE3CD1}"/>
              </a:ext>
            </a:extLst>
          </p:cNvPr>
          <p:cNvGrpSpPr/>
          <p:nvPr/>
        </p:nvGrpSpPr>
        <p:grpSpPr>
          <a:xfrm>
            <a:off x="4455867" y="3279232"/>
            <a:ext cx="3216165" cy="3484179"/>
            <a:chOff x="4455867" y="3279232"/>
            <a:chExt cx="3216165" cy="3484179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5EF7A5F0-DBB3-FFE9-60E0-AA4A9938FDCF}"/>
                </a:ext>
              </a:extLst>
            </p:cNvPr>
            <p:cNvGrpSpPr/>
            <p:nvPr/>
          </p:nvGrpSpPr>
          <p:grpSpPr>
            <a:xfrm>
              <a:off x="4860023" y="3601811"/>
              <a:ext cx="2329815" cy="2610922"/>
              <a:chOff x="4009814" y="3539706"/>
              <a:chExt cx="2329815" cy="2610922"/>
            </a:xfrm>
          </p:grpSpPr>
          <p:sp>
            <p:nvSpPr>
              <p:cNvPr id="8" name="Text 5"/>
              <p:cNvSpPr/>
              <p:nvPr/>
            </p:nvSpPr>
            <p:spPr>
              <a:xfrm>
                <a:off x="4009814" y="3539706"/>
                <a:ext cx="2329815" cy="748427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 marL="0" indent="0" algn="ctr">
                  <a:lnSpc>
                    <a:spcPts val="5850"/>
                  </a:lnSpc>
                  <a:buNone/>
                </a:pPr>
                <a:r>
                  <a:rPr lang="en-US" sz="4000" dirty="0">
                    <a:solidFill>
                      <a:srgbClr val="2C3249"/>
                    </a:solidFill>
                    <a:latin typeface="Open Sans" pitchFamily="2" charset="0"/>
                    <a:ea typeface="Open Sans" pitchFamily="2" charset="0"/>
                    <a:cs typeface="Open Sans" pitchFamily="2" charset="0"/>
                  </a:rPr>
                  <a:t>1869</a:t>
                </a:r>
                <a:endParaRPr lang="en-US" sz="4000" dirty="0">
                  <a:latin typeface="Open Sans" pitchFamily="2" charset="0"/>
                  <a:ea typeface="Open Sans" pitchFamily="2" charset="0"/>
                  <a:cs typeface="Open Sans" pitchFamily="2" charset="0"/>
                </a:endParaRPr>
              </a:p>
            </p:txBody>
          </p:sp>
          <p:sp>
            <p:nvSpPr>
              <p:cNvPr id="9" name="Text 6"/>
              <p:cNvSpPr/>
              <p:nvPr/>
            </p:nvSpPr>
            <p:spPr>
              <a:xfrm>
                <a:off x="4009814" y="4571502"/>
                <a:ext cx="2329815" cy="354330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 marL="0" indent="0" algn="ctr">
                  <a:lnSpc>
                    <a:spcPts val="2750"/>
                  </a:lnSpc>
                  <a:buNone/>
                </a:pPr>
                <a:r>
                  <a:rPr lang="en-US" dirty="0">
                    <a:solidFill>
                      <a:srgbClr val="2C3249"/>
                    </a:solidFill>
                    <a:latin typeface="Open Sans" pitchFamily="2" charset="0"/>
                    <a:ea typeface="Open Sans" pitchFamily="2" charset="0"/>
                    <a:cs typeface="Open Sans" pitchFamily="2" charset="0"/>
                  </a:rPr>
                  <a:t>Lost Customers</a:t>
                </a:r>
                <a:endParaRPr lang="en-US" dirty="0">
                  <a:latin typeface="Open Sans" pitchFamily="2" charset="0"/>
                  <a:ea typeface="Open Sans" pitchFamily="2" charset="0"/>
                  <a:cs typeface="Open Sans" pitchFamily="2" charset="0"/>
                </a:endParaRPr>
              </a:p>
            </p:txBody>
          </p:sp>
          <p:sp>
            <p:nvSpPr>
              <p:cNvPr id="10" name="Text 7"/>
              <p:cNvSpPr/>
              <p:nvPr/>
            </p:nvSpPr>
            <p:spPr>
              <a:xfrm>
                <a:off x="4009814" y="5061920"/>
                <a:ext cx="2329815" cy="1088708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/>
              <a:lstStyle/>
              <a:p>
                <a:pPr marL="0" indent="0" algn="ctr">
                  <a:lnSpc>
                    <a:spcPts val="2850"/>
                  </a:lnSpc>
                  <a:buNone/>
                </a:pPr>
                <a:r>
                  <a:rPr lang="en-US" sz="1600" dirty="0">
                    <a:solidFill>
                      <a:srgbClr val="2C3249"/>
                    </a:solidFill>
                    <a:latin typeface="Open Sans" pitchFamily="2" charset="0"/>
                    <a:ea typeface="Open Sans" pitchFamily="2" charset="0"/>
                    <a:cs typeface="Open Sans" pitchFamily="2" charset="0"/>
                  </a:rPr>
                  <a:t>Total number of customers who have churned.</a:t>
                </a:r>
                <a:endParaRPr lang="en-US" sz="1600" dirty="0">
                  <a:latin typeface="Open Sans" pitchFamily="2" charset="0"/>
                  <a:ea typeface="Open Sans" pitchFamily="2" charset="0"/>
                  <a:cs typeface="Open Sans" pitchFamily="2" charset="0"/>
                </a:endParaRPr>
              </a:p>
            </p:txBody>
          </p:sp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9643715-0256-E38B-AB68-4465378188DC}"/>
                </a:ext>
              </a:extLst>
            </p:cNvPr>
            <p:cNvSpPr/>
            <p:nvPr/>
          </p:nvSpPr>
          <p:spPr>
            <a:xfrm>
              <a:off x="4455867" y="3279232"/>
              <a:ext cx="3216165" cy="348417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83B1F26E-BE1E-7521-2EDE-B2416BE6686D}"/>
              </a:ext>
            </a:extLst>
          </p:cNvPr>
          <p:cNvSpPr/>
          <p:nvPr/>
        </p:nvSpPr>
        <p:spPr>
          <a:xfrm rot="16200000">
            <a:off x="7168242" y="-7168246"/>
            <a:ext cx="293915" cy="14630403"/>
          </a:xfrm>
          <a:prstGeom prst="rect">
            <a:avLst/>
          </a:prstGeom>
          <a:solidFill>
            <a:srgbClr val="18699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10643E4-4079-57E9-785C-CB18DA76874C}"/>
              </a:ext>
            </a:extLst>
          </p:cNvPr>
          <p:cNvSpPr/>
          <p:nvPr/>
        </p:nvSpPr>
        <p:spPr>
          <a:xfrm>
            <a:off x="517088" y="1906150"/>
            <a:ext cx="3501508" cy="599625"/>
          </a:xfrm>
          <a:prstGeom prst="rect">
            <a:avLst/>
          </a:prstGeom>
          <a:noFill/>
          <a:ln w="12700">
            <a:solidFill>
              <a:srgbClr val="186998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0"/>
          <p:cNvSpPr/>
          <p:nvPr/>
        </p:nvSpPr>
        <p:spPr>
          <a:xfrm>
            <a:off x="517088" y="667981"/>
            <a:ext cx="7541062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00" dirty="0">
                <a:solidFill>
                  <a:srgbClr val="272D45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Pricing Pressure</a:t>
            </a:r>
            <a:endParaRPr lang="en-US" sz="440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584820" y="2019198"/>
            <a:ext cx="3501509" cy="19783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600" dirty="0">
                <a:solidFill>
                  <a:srgbClr val="2C3249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 Churners pay significantly more </a:t>
            </a:r>
          </a:p>
          <a:p>
            <a:pPr marL="0" indent="0" algn="l">
              <a:lnSpc>
                <a:spcPts val="2850"/>
              </a:lnSpc>
              <a:buNone/>
            </a:pPr>
            <a:endParaRPr lang="en-US" sz="1600" dirty="0">
              <a:solidFill>
                <a:srgbClr val="2C3249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285750" indent="-285750" algn="l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2C3249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High-cost and month-to-month is the biggest vulnerable group.</a:t>
            </a:r>
            <a:endParaRPr lang="en-US" sz="160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40FE8AFC-3C7C-0E40-C7CA-DEC2C60B110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1436793"/>
              </p:ext>
            </p:extLst>
          </p:nvPr>
        </p:nvGraphicFramePr>
        <p:xfrm>
          <a:off x="4824268" y="1910131"/>
          <a:ext cx="9289043" cy="56706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2" name="Rectangle 11">
            <a:extLst>
              <a:ext uri="{FF2B5EF4-FFF2-40B4-BE49-F238E27FC236}">
                <a16:creationId xmlns:a16="http://schemas.microsoft.com/office/drawing/2014/main" id="{0CF93DA7-8575-DD0A-F108-A8576F40ACF3}"/>
              </a:ext>
            </a:extLst>
          </p:cNvPr>
          <p:cNvSpPr/>
          <p:nvPr/>
        </p:nvSpPr>
        <p:spPr>
          <a:xfrm>
            <a:off x="12643945" y="7756634"/>
            <a:ext cx="1986455" cy="4729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2BD0F63-2FFA-39A2-5F9B-FDB14AF3DF03}"/>
              </a:ext>
            </a:extLst>
          </p:cNvPr>
          <p:cNvSpPr/>
          <p:nvPr/>
        </p:nvSpPr>
        <p:spPr>
          <a:xfrm rot="16200000">
            <a:off x="7168242" y="-7168246"/>
            <a:ext cx="293915" cy="14630403"/>
          </a:xfrm>
          <a:prstGeom prst="rect">
            <a:avLst/>
          </a:prstGeom>
          <a:solidFill>
            <a:srgbClr val="18699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1" grpId="0">
        <p:bldAsOne/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43592" y="74281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00" dirty="0">
                <a:solidFill>
                  <a:srgbClr val="272D45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Early Life Exit</a:t>
            </a:r>
            <a:endParaRPr lang="en-US" sz="440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89" y="710900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600" dirty="0">
                <a:solidFill>
                  <a:srgbClr val="2C3249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Nearly 1 in 2 customers churn within the first year of service.</a:t>
            </a:r>
            <a:endParaRPr lang="en-US" sz="160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B5EEC7F-9469-8243-F078-F5CF827B8892}"/>
              </a:ext>
            </a:extLst>
          </p:cNvPr>
          <p:cNvSpPr/>
          <p:nvPr/>
        </p:nvSpPr>
        <p:spPr>
          <a:xfrm>
            <a:off x="12643945" y="7756634"/>
            <a:ext cx="1986455" cy="4729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BB680A2-8A86-B684-A4DF-C83FA9854461}"/>
              </a:ext>
            </a:extLst>
          </p:cNvPr>
          <p:cNvSpPr/>
          <p:nvPr/>
        </p:nvSpPr>
        <p:spPr>
          <a:xfrm rot="16200000">
            <a:off x="7168242" y="-7168246"/>
            <a:ext cx="293915" cy="14630403"/>
          </a:xfrm>
          <a:prstGeom prst="rect">
            <a:avLst/>
          </a:prstGeom>
          <a:solidFill>
            <a:srgbClr val="18699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4F5760C-7EC4-BC47-DC4A-1D5648776C3E}"/>
              </a:ext>
            </a:extLst>
          </p:cNvPr>
          <p:cNvGrpSpPr/>
          <p:nvPr/>
        </p:nvGrpSpPr>
        <p:grpSpPr>
          <a:xfrm>
            <a:off x="2184895" y="1897596"/>
            <a:ext cx="10260611" cy="4802749"/>
            <a:chOff x="2555328" y="1833324"/>
            <a:chExt cx="9826717" cy="4894594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A56A4CFA-86B1-2B97-26B0-9BD15970E4A8}"/>
                </a:ext>
              </a:extLst>
            </p:cNvPr>
            <p:cNvGrpSpPr/>
            <p:nvPr/>
          </p:nvGrpSpPr>
          <p:grpSpPr>
            <a:xfrm>
              <a:off x="3315156" y="2068039"/>
              <a:ext cx="8416131" cy="4385824"/>
              <a:chOff x="4396021" y="1544962"/>
              <a:chExt cx="5217247" cy="2430986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2183B2ED-EEA0-4730-537E-8FFBA4525B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716735" y="2083303"/>
                <a:ext cx="4896533" cy="476316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F4E87AD9-3DFC-4D72-C9C4-DF812EF5EB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484936" y="2814813"/>
                <a:ext cx="3877216" cy="362001"/>
              </a:xfrm>
              <a:prstGeom prst="rect">
                <a:avLst/>
              </a:prstGeom>
            </p:spPr>
          </p:pic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A8AD6CC2-E6AF-53C9-7941-4ACC472B8C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396021" y="3108949"/>
                <a:ext cx="2724530" cy="466790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4CC46B6C-36A7-5511-A723-6A3E00CBD2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684985" y="2553553"/>
                <a:ext cx="3534268" cy="266737"/>
              </a:xfrm>
              <a:prstGeom prst="rect">
                <a:avLst/>
              </a:prstGeom>
            </p:spPr>
          </p:pic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FF952CD5-3CCA-9397-24C6-10552E7E3E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713831" y="1544962"/>
                <a:ext cx="2791215" cy="390580"/>
              </a:xfrm>
              <a:prstGeom prst="rect">
                <a:avLst/>
              </a:prstGeom>
            </p:spPr>
          </p:pic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35010A59-A947-E1A0-9DDE-C747D7F2E0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399728" y="3661579"/>
                <a:ext cx="1419423" cy="314369"/>
              </a:xfrm>
              <a:prstGeom prst="rect">
                <a:avLst/>
              </a:prstGeom>
            </p:spPr>
          </p:pic>
        </p:grp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E7961AE2-8E0D-79A4-9D2A-ADA1CE4D87CD}"/>
                </a:ext>
              </a:extLst>
            </p:cNvPr>
            <p:cNvSpPr/>
            <p:nvPr/>
          </p:nvSpPr>
          <p:spPr>
            <a:xfrm>
              <a:off x="2555328" y="1833324"/>
              <a:ext cx="9826717" cy="489459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1857</TotalTime>
  <Words>960</Words>
  <Application>Microsoft Office PowerPoint</Application>
  <PresentationFormat>Custom</PresentationFormat>
  <Paragraphs>265</Paragraphs>
  <Slides>25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Codec Pro</vt:lpstr>
      <vt:lpstr>Arial</vt:lpstr>
      <vt:lpstr>Open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SYED TURAB ALI ZAIDI</cp:lastModifiedBy>
  <cp:revision>41</cp:revision>
  <dcterms:created xsi:type="dcterms:W3CDTF">2025-11-27T17:03:37Z</dcterms:created>
  <dcterms:modified xsi:type="dcterms:W3CDTF">2025-12-14T10:57:01Z</dcterms:modified>
</cp:coreProperties>
</file>